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42"/>
  </p:notesMasterIdLst>
  <p:sldIdLst>
    <p:sldId id="655" r:id="rId3"/>
    <p:sldId id="656" r:id="rId4"/>
    <p:sldId id="657" r:id="rId5"/>
    <p:sldId id="725" r:id="rId6"/>
    <p:sldId id="729" r:id="rId7"/>
    <p:sldId id="730" r:id="rId8"/>
    <p:sldId id="731" r:id="rId9"/>
    <p:sldId id="726" r:id="rId10"/>
    <p:sldId id="732" r:id="rId11"/>
    <p:sldId id="733" r:id="rId12"/>
    <p:sldId id="734" r:id="rId13"/>
    <p:sldId id="735" r:id="rId14"/>
    <p:sldId id="736" r:id="rId15"/>
    <p:sldId id="737" r:id="rId16"/>
    <p:sldId id="739" r:id="rId17"/>
    <p:sldId id="738" r:id="rId18"/>
    <p:sldId id="740" r:id="rId19"/>
    <p:sldId id="741" r:id="rId20"/>
    <p:sldId id="742" r:id="rId21"/>
    <p:sldId id="743" r:id="rId22"/>
    <p:sldId id="744" r:id="rId23"/>
    <p:sldId id="745" r:id="rId24"/>
    <p:sldId id="746" r:id="rId25"/>
    <p:sldId id="747" r:id="rId26"/>
    <p:sldId id="748" r:id="rId27"/>
    <p:sldId id="749" r:id="rId28"/>
    <p:sldId id="750" r:id="rId29"/>
    <p:sldId id="751" r:id="rId30"/>
    <p:sldId id="755" r:id="rId31"/>
    <p:sldId id="752" r:id="rId32"/>
    <p:sldId id="753" r:id="rId33"/>
    <p:sldId id="754" r:id="rId34"/>
    <p:sldId id="756" r:id="rId35"/>
    <p:sldId id="757" r:id="rId36"/>
    <p:sldId id="758" r:id="rId37"/>
    <p:sldId id="759" r:id="rId38"/>
    <p:sldId id="760" r:id="rId39"/>
    <p:sldId id="761" r:id="rId40"/>
    <p:sldId id="653" r:id="rId41"/>
  </p:sldIdLst>
  <p:sldSz cx="9144000" cy="6858000" type="screen4x3"/>
  <p:notesSz cx="6858000" cy="9144000"/>
  <p:custDataLst>
    <p:tags r:id="rId43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0000FF"/>
    <a:srgbClr val="05325B"/>
    <a:srgbClr val="175079"/>
    <a:srgbClr val="A4B543"/>
    <a:srgbClr val="C5D64C"/>
    <a:srgbClr val="DB4126"/>
    <a:srgbClr val="000000"/>
    <a:srgbClr val="3B3B3B"/>
    <a:srgbClr val="0624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37" autoAdjust="0"/>
    <p:restoredTop sz="94286" autoAdjust="0"/>
  </p:normalViewPr>
  <p:slideViewPr>
    <p:cSldViewPr snapToGrid="0">
      <p:cViewPr varScale="1">
        <p:scale>
          <a:sx n="109" d="100"/>
          <a:sy n="109" d="100"/>
        </p:scale>
        <p:origin x="114" y="924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gs" Target="tags/tag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2021-08-24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AF79A-5298-43B5-8C33-48898B3E6DA2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62813-2062-4402-BB14-E049496B6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3533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AF79A-5298-43B5-8C33-48898B3E6DA2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62813-2062-4402-BB14-E049496B6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143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utoShape 177" descr="6">
            <a:extLst>
              <a:ext uri="{FF2B5EF4-FFF2-40B4-BE49-F238E27FC236}">
                <a16:creationId xmlns:a16="http://schemas.microsoft.com/office/drawing/2014/main" id="{71E27B3D-DA8A-4A06-A648-61527C892BA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2929" y="984149"/>
            <a:ext cx="8956011" cy="5791120"/>
          </a:xfrm>
          <a:prstGeom prst="roundRect">
            <a:avLst>
              <a:gd name="adj" fmla="val 3315"/>
            </a:avLst>
          </a:prstGeom>
          <a:blipFill dpi="0" rotWithShape="0">
            <a:blip r:embed="rId2" cstate="print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algn="ctr">
            <a:solidFill>
              <a:srgbClr val="006600"/>
            </a:solidFill>
            <a:round/>
            <a:headEnd/>
            <a:tailEnd/>
          </a:ln>
        </p:spPr>
        <p:txBody>
          <a:bodyPr lIns="144000" tIns="72000" rIns="72000" bIns="72000" anchor="ctr"/>
          <a:lstStyle/>
          <a:p>
            <a:pPr marL="188913" indent="-188913" algn="ctr" fontAlgn="ctr" latinLnBrk="0">
              <a:spcBef>
                <a:spcPct val="20000"/>
              </a:spcBef>
              <a:spcAft>
                <a:spcPct val="20000"/>
              </a:spcAft>
              <a:buClr>
                <a:srgbClr val="0066FF"/>
              </a:buClr>
              <a:buFont typeface="Wingdings 2" pitchFamily="18" charset="2"/>
              <a:buNone/>
            </a:pPr>
            <a:endParaRPr lang="ko-KR" altLang="en-US" sz="17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58976" y="1161696"/>
            <a:ext cx="8603852" cy="5326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67DB1F5-FFB0-4B23-BE89-4968EBFA6D38}"/>
              </a:ext>
            </a:extLst>
          </p:cNvPr>
          <p:cNvSpPr/>
          <p:nvPr userDrawn="1"/>
        </p:nvSpPr>
        <p:spPr>
          <a:xfrm>
            <a:off x="0" y="12217"/>
            <a:ext cx="9144000" cy="931817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128773" y="246247"/>
            <a:ext cx="8864756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 baseline="0"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  <p:sldLayoutId id="2147483685" r:id="rId11"/>
    <p:sldLayoutId id="2147483686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08DF463D-9E7F-4179-8F06-C99DF7803D3B}"/>
              </a:ext>
            </a:extLst>
          </p:cNvPr>
          <p:cNvGrpSpPr/>
          <p:nvPr/>
        </p:nvGrpSpPr>
        <p:grpSpPr>
          <a:xfrm>
            <a:off x="6029521" y="1507695"/>
            <a:ext cx="1061985" cy="863738"/>
            <a:chOff x="7135269" y="840377"/>
            <a:chExt cx="1681454" cy="1518863"/>
          </a:xfrm>
          <a:solidFill>
            <a:srgbClr val="F64522"/>
          </a:solidFill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FD8713C-6A49-4151-AE16-0BCBB0818D73}"/>
                </a:ext>
              </a:extLst>
            </p:cNvPr>
            <p:cNvSpPr/>
            <p:nvPr/>
          </p:nvSpPr>
          <p:spPr>
            <a:xfrm>
              <a:off x="7184571" y="1045029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36732A0D-96A9-4E58-B9B8-A54216159C09}"/>
                </a:ext>
              </a:extLst>
            </p:cNvPr>
            <p:cNvSpPr/>
            <p:nvPr/>
          </p:nvSpPr>
          <p:spPr>
            <a:xfrm>
              <a:off x="7366046" y="940526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9A559E6-7B78-4F96-ACA9-7B19AAFDE73B}"/>
                </a:ext>
              </a:extLst>
            </p:cNvPr>
            <p:cNvSpPr/>
            <p:nvPr/>
          </p:nvSpPr>
          <p:spPr>
            <a:xfrm>
              <a:off x="7631655" y="840377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975D5F8-613D-47DA-9494-8EA75C5105F2}"/>
                </a:ext>
              </a:extLst>
            </p:cNvPr>
            <p:cNvSpPr/>
            <p:nvPr/>
          </p:nvSpPr>
          <p:spPr>
            <a:xfrm>
              <a:off x="7897264" y="862148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0F9376D-D5A2-48FB-885E-FD7D74079B49}"/>
                </a:ext>
              </a:extLst>
            </p:cNvPr>
            <p:cNvSpPr/>
            <p:nvPr/>
          </p:nvSpPr>
          <p:spPr>
            <a:xfrm>
              <a:off x="8125098" y="1040674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8ADD229-BBA4-4594-961B-73475DC37F59}"/>
                </a:ext>
              </a:extLst>
            </p:cNvPr>
            <p:cNvSpPr/>
            <p:nvPr/>
          </p:nvSpPr>
          <p:spPr>
            <a:xfrm>
              <a:off x="8268084" y="1225731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539F936-55DB-4F58-8339-E161988FCE50}"/>
                </a:ext>
              </a:extLst>
            </p:cNvPr>
            <p:cNvSpPr/>
            <p:nvPr/>
          </p:nvSpPr>
          <p:spPr>
            <a:xfrm>
              <a:off x="8302918" y="1436912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BD406E4-9035-4A96-AFC8-F3653CA5463B}"/>
                </a:ext>
              </a:extLst>
            </p:cNvPr>
            <p:cNvSpPr/>
            <p:nvPr/>
          </p:nvSpPr>
          <p:spPr>
            <a:xfrm>
              <a:off x="8215833" y="1604550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5A78306-3026-438D-9DCC-FFFE7D5E4745}"/>
                </a:ext>
              </a:extLst>
            </p:cNvPr>
            <p:cNvSpPr/>
            <p:nvPr/>
          </p:nvSpPr>
          <p:spPr>
            <a:xfrm>
              <a:off x="8046015" y="1693814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906AFC4-D8A1-4243-97BF-2F31B80250CF}"/>
                </a:ext>
              </a:extLst>
            </p:cNvPr>
            <p:cNvSpPr/>
            <p:nvPr/>
          </p:nvSpPr>
          <p:spPr>
            <a:xfrm>
              <a:off x="7801469" y="1845435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2EA5C11-17FE-4BBA-AAD1-89AEDB1FC5D1}"/>
                </a:ext>
              </a:extLst>
            </p:cNvPr>
            <p:cNvSpPr/>
            <p:nvPr/>
          </p:nvSpPr>
          <p:spPr>
            <a:xfrm>
              <a:off x="7617119" y="1759743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7D53359-BAB8-4D8B-8CDC-43AD6D4E4E78}"/>
                </a:ext>
              </a:extLst>
            </p:cNvPr>
            <p:cNvSpPr/>
            <p:nvPr/>
          </p:nvSpPr>
          <p:spPr>
            <a:xfrm>
              <a:off x="7401583" y="1710455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A1555A0-6C1D-4A67-9B15-CD6B14D91991}"/>
                </a:ext>
              </a:extLst>
            </p:cNvPr>
            <p:cNvSpPr/>
            <p:nvPr/>
          </p:nvSpPr>
          <p:spPr>
            <a:xfrm>
              <a:off x="7246623" y="1545687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B283D5B-F4AD-4D19-8672-EC5CF138F108}"/>
                </a:ext>
              </a:extLst>
            </p:cNvPr>
            <p:cNvSpPr/>
            <p:nvPr/>
          </p:nvSpPr>
          <p:spPr>
            <a:xfrm>
              <a:off x="7135269" y="1316694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9FF6153-FDD0-4A2A-A275-99F8948C9D6D}"/>
                </a:ext>
              </a:extLst>
            </p:cNvPr>
            <p:cNvSpPr/>
            <p:nvPr/>
          </p:nvSpPr>
          <p:spPr>
            <a:xfrm>
              <a:off x="7470158" y="1225731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4CFD40F-67ED-4948-B57F-A4E1420123CF}"/>
                </a:ext>
              </a:extLst>
            </p:cNvPr>
            <p:cNvSpPr/>
            <p:nvPr/>
          </p:nvSpPr>
          <p:spPr>
            <a:xfrm>
              <a:off x="7806215" y="1194861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4390CFB4-707F-420A-B060-499DD914B9CF}"/>
                </a:ext>
              </a:extLst>
            </p:cNvPr>
            <p:cNvSpPr/>
            <p:nvPr/>
          </p:nvSpPr>
          <p:spPr>
            <a:xfrm>
              <a:off x="7906679" y="1398810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E0963B4-9863-4688-9F8B-9A2A1BF998DA}"/>
                </a:ext>
              </a:extLst>
            </p:cNvPr>
            <p:cNvSpPr/>
            <p:nvPr/>
          </p:nvSpPr>
          <p:spPr>
            <a:xfrm>
              <a:off x="7718816" y="1507190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4CBE4BB-7B8E-49FC-96F4-0BFFBB70C1F3}"/>
              </a:ext>
            </a:extLst>
          </p:cNvPr>
          <p:cNvSpPr txBox="1"/>
          <p:nvPr/>
        </p:nvSpPr>
        <p:spPr>
          <a:xfrm>
            <a:off x="655543" y="1034601"/>
            <a:ext cx="39164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>
                <a:solidFill>
                  <a:srgbClr val="FFCC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</a:t>
            </a:r>
            <a:r>
              <a:rPr lang="ko-KR" altLang="en-US" sz="2200">
                <a:solidFill>
                  <a:srgbClr val="FFCC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언어로 배우는 프로그래밍 기초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0CF537-E4CF-4FBA-B044-4ED022E3B68D}"/>
              </a:ext>
            </a:extLst>
          </p:cNvPr>
          <p:cNvSpPr txBox="1"/>
          <p:nvPr/>
        </p:nvSpPr>
        <p:spPr>
          <a:xfrm>
            <a:off x="539877" y="1098085"/>
            <a:ext cx="5489644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900" b="1">
                <a:solidFill>
                  <a:schemeClr val="accent1">
                    <a:lumMod val="50000"/>
                  </a:schemeClr>
                </a:solidFill>
                <a:latin typeface="DIN" panose="02000503040000020004" pitchFamily="50" charset="0"/>
              </a:rPr>
              <a:t>Perfect C</a:t>
            </a:r>
            <a:endParaRPr lang="ko-KR" altLang="en-US" sz="9900" b="1">
              <a:solidFill>
                <a:schemeClr val="accent1">
                  <a:lumMod val="50000"/>
                </a:schemeClr>
              </a:solidFill>
              <a:latin typeface="DIN" panose="0200050304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389E2-8773-49A2-B857-9DB6D3365BD0}"/>
              </a:ext>
            </a:extLst>
          </p:cNvPr>
          <p:cNvSpPr txBox="1"/>
          <p:nvPr/>
        </p:nvSpPr>
        <p:spPr>
          <a:xfrm>
            <a:off x="6271840" y="1780913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(3</a:t>
            </a:r>
            <a:r>
              <a:rPr lang="ko-KR" altLang="en-US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판</a:t>
            </a:r>
            <a:r>
              <a:rPr lang="en-US" altLang="ko-KR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9C69B49-039D-49D1-A053-32F6B67CB9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034" y="5618662"/>
            <a:ext cx="1084010" cy="53370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6D6CD3B-A10D-434C-8F6F-44DAF5CEA199}"/>
              </a:ext>
            </a:extLst>
          </p:cNvPr>
          <p:cNvSpPr txBox="1"/>
          <p:nvPr/>
        </p:nvSpPr>
        <p:spPr>
          <a:xfrm>
            <a:off x="655543" y="2713912"/>
            <a:ext cx="23006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latin typeface="YDVYGOStd135"/>
              </a:rPr>
              <a:t>강환수</a:t>
            </a:r>
            <a:r>
              <a:rPr lang="en-US" altLang="ko-KR" sz="1300">
                <a:latin typeface="YDVYGOStd135"/>
              </a:rPr>
              <a:t>•</a:t>
            </a:r>
            <a:r>
              <a:rPr lang="ko-KR" altLang="en-US" sz="1300">
                <a:latin typeface="YDVYGOStd135"/>
              </a:rPr>
              <a:t>강환일</a:t>
            </a:r>
            <a:r>
              <a:rPr lang="en-US" altLang="ko-KR" sz="1300">
                <a:latin typeface="YDVYGOStd135"/>
              </a:rPr>
              <a:t>•</a:t>
            </a:r>
            <a:r>
              <a:rPr lang="ko-KR" altLang="en-US" sz="1300">
                <a:latin typeface="YDVYGOStd135"/>
              </a:rPr>
              <a:t>이동규 </a:t>
            </a:r>
            <a:r>
              <a:rPr lang="ko-KR" altLang="en-US" sz="1300">
                <a:latin typeface="YDVYGOStd115"/>
              </a:rPr>
              <a:t>지음</a:t>
            </a:r>
            <a:endParaRPr lang="ko-KR" altLang="en-US" sz="1300"/>
          </a:p>
        </p:txBody>
      </p:sp>
    </p:spTree>
    <p:extLst>
      <p:ext uri="{BB962C8B-B14F-4D97-AF65-F5344CB8AC3E}">
        <p14:creationId xmlns:p14="http://schemas.microsoft.com/office/powerpoint/2010/main" val="245663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err="1"/>
              <a:t>printf</a:t>
            </a:r>
            <a:r>
              <a:rPr lang="en-US" altLang="ko-KR" dirty="0"/>
              <a:t>()</a:t>
            </a:r>
            <a:r>
              <a:rPr lang="ko-KR" altLang="en-US" dirty="0"/>
              <a:t>에서 </a:t>
            </a:r>
            <a:r>
              <a:rPr lang="en-US" altLang="ko-KR" dirty="0"/>
              <a:t>%</a:t>
            </a:r>
            <a:r>
              <a:rPr lang="en-US" altLang="ko-KR" dirty="0" smtClean="0"/>
              <a:t>s</a:t>
            </a:r>
          </a:p>
          <a:p>
            <a:pPr lvl="1"/>
            <a:r>
              <a:rPr lang="ko-KR" altLang="en-US" dirty="0" smtClean="0"/>
              <a:t>문자 </a:t>
            </a:r>
            <a:r>
              <a:rPr lang="ko-KR" altLang="en-US" dirty="0"/>
              <a:t>포인터가 가리키는 위치에서 </a:t>
            </a:r>
            <a:r>
              <a:rPr lang="en-US" altLang="ko-KR" dirty="0"/>
              <a:t>NULL </a:t>
            </a:r>
            <a:r>
              <a:rPr lang="ko-KR" altLang="en-US" dirty="0" err="1"/>
              <a:t>문자까지를</a:t>
            </a:r>
            <a:r>
              <a:rPr lang="ko-KR" altLang="en-US" dirty="0"/>
              <a:t> 하나의 문자열로 </a:t>
            </a:r>
            <a:r>
              <a:rPr lang="ko-KR" altLang="en-US" dirty="0" smtClean="0"/>
              <a:t>인식</a:t>
            </a:r>
            <a:endParaRPr lang="en-US" altLang="ko-KR" dirty="0" smtClean="0"/>
          </a:p>
          <a:p>
            <a:r>
              <a:rPr lang="ko-KR" altLang="en-US" dirty="0" smtClean="0"/>
              <a:t>만일 </a:t>
            </a:r>
            <a:r>
              <a:rPr lang="ko-KR" altLang="en-US" dirty="0"/>
              <a:t>배열 </a:t>
            </a:r>
            <a:r>
              <a:rPr lang="en-US" altLang="ko-KR" dirty="0"/>
              <a:t>c</a:t>
            </a:r>
            <a:r>
              <a:rPr lang="ko-KR" altLang="en-US" dirty="0"/>
              <a:t>에 문장 </a:t>
            </a:r>
            <a:r>
              <a:rPr lang="en-US" altLang="ko-KR" dirty="0"/>
              <a:t>c[5] = '\0';</a:t>
            </a:r>
            <a:r>
              <a:rPr lang="ko-KR" altLang="en-US" dirty="0"/>
              <a:t>을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</a:t>
            </a:r>
            <a:r>
              <a:rPr lang="ko-KR" altLang="en-US" dirty="0"/>
              <a:t>를 출력하면 무엇이 출력될까</a:t>
            </a:r>
            <a:r>
              <a:rPr lang="en-US" altLang="ko-KR" dirty="0"/>
              <a:t>? </a:t>
            </a:r>
          </a:p>
          <a:p>
            <a:pPr lvl="1"/>
            <a:r>
              <a:rPr lang="en-US" altLang="ko-KR" dirty="0" smtClean="0"/>
              <a:t>c[5</a:t>
            </a:r>
            <a:r>
              <a:rPr lang="en-US" altLang="ko-KR" dirty="0"/>
              <a:t>]</a:t>
            </a:r>
            <a:r>
              <a:rPr lang="ko-KR" altLang="en-US" dirty="0"/>
              <a:t>에 저장된  </a:t>
            </a:r>
            <a:r>
              <a:rPr lang="en-US" altLang="ko-KR" dirty="0"/>
              <a:t>'\0' </a:t>
            </a:r>
            <a:r>
              <a:rPr lang="ko-KR" altLang="en-US" dirty="0"/>
              <a:t>문자에 의해 </a:t>
            </a:r>
            <a:r>
              <a:rPr lang="en-US" altLang="ko-KR" dirty="0"/>
              <a:t>c</a:t>
            </a:r>
            <a:r>
              <a:rPr lang="ko-KR" altLang="en-US" dirty="0"/>
              <a:t>가 가리키는 문자열은 “</a:t>
            </a:r>
            <a:r>
              <a:rPr lang="en-US" altLang="ko-KR" dirty="0"/>
              <a:t>C C++”</a:t>
            </a:r>
            <a:r>
              <a:rPr lang="ko-KR" altLang="en-US" dirty="0" smtClean="0"/>
              <a:t>까지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즉 </a:t>
            </a:r>
            <a:r>
              <a:rPr lang="ko-KR" altLang="en-US" dirty="0"/>
              <a:t>문자열은 시작 문자부터 </a:t>
            </a:r>
            <a:r>
              <a:rPr lang="en-US" altLang="ko-KR" dirty="0"/>
              <a:t>'\0' </a:t>
            </a:r>
            <a:r>
              <a:rPr lang="ko-KR" altLang="en-US" dirty="0"/>
              <a:t>문자가 나올 때까지 하나의 문자열로 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1"/>
            <a:r>
              <a:rPr lang="en-US" altLang="ko-KR" dirty="0" smtClean="0"/>
              <a:t>(</a:t>
            </a:r>
            <a:r>
              <a:rPr lang="en-US" altLang="ko-KR" dirty="0"/>
              <a:t>c+6)</a:t>
            </a:r>
            <a:r>
              <a:rPr lang="ko-KR" altLang="en-US" dirty="0"/>
              <a:t>로 문자열을 출력하면 “</a:t>
            </a:r>
            <a:r>
              <a:rPr lang="en-US" altLang="ko-KR" dirty="0"/>
              <a:t>Java”</a:t>
            </a:r>
            <a:r>
              <a:rPr lang="ko-KR" altLang="en-US" dirty="0"/>
              <a:t>가 </a:t>
            </a:r>
            <a:r>
              <a:rPr lang="ko-KR" altLang="en-US" dirty="0" smtClean="0"/>
              <a:t>출력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‘\0’ </a:t>
            </a:r>
            <a:r>
              <a:rPr lang="ko-KR" altLang="ko-KR" dirty="0"/>
              <a:t>문자에 의한 문자열 분리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4" y="3751484"/>
            <a:ext cx="6867525" cy="215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5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중간에 </a:t>
            </a:r>
            <a:r>
              <a:rPr lang="en-US" altLang="ko-KR" dirty="0"/>
              <a:t>'\0'</a:t>
            </a:r>
            <a:r>
              <a:rPr lang="ko-KR" altLang="en-US" dirty="0"/>
              <a:t>을 삽입해 문자열 분리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106829" y="1212445"/>
            <a:ext cx="7381875" cy="5320455"/>
            <a:chOff x="-76200" y="2752725"/>
            <a:chExt cx="9277350" cy="680635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76200" y="2752725"/>
              <a:ext cx="9277350" cy="16573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6200" y="4339380"/>
              <a:ext cx="9239250" cy="5219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741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함수 </a:t>
            </a:r>
            <a:r>
              <a:rPr lang="en-US" altLang="ko-KR" dirty="0" err="1"/>
              <a:t>getchar</a:t>
            </a:r>
            <a:r>
              <a:rPr lang="en-US" altLang="ko-KR" dirty="0" smtClean="0"/>
              <a:t>(), </a:t>
            </a:r>
            <a:r>
              <a:rPr lang="en-US" altLang="ko-KR" dirty="0" err="1" smtClean="0"/>
              <a:t>putchar</a:t>
            </a:r>
            <a:r>
              <a:rPr lang="en-US" altLang="ko-KR" dirty="0" smtClean="0"/>
              <a:t>()</a:t>
            </a:r>
          </a:p>
          <a:p>
            <a:pPr lvl="1"/>
            <a:r>
              <a:rPr lang="ko-KR" altLang="en-US" dirty="0" smtClean="0"/>
              <a:t>문자의 입력과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출력에 사용</a:t>
            </a:r>
            <a:endParaRPr lang="en-US" altLang="ko-KR" dirty="0"/>
          </a:p>
          <a:p>
            <a:r>
              <a:rPr lang="ko-KR" altLang="en-US" dirty="0"/>
              <a:t>라인 </a:t>
            </a:r>
            <a:r>
              <a:rPr lang="ko-KR" altLang="en-US" dirty="0" err="1"/>
              <a:t>버퍼링</a:t>
            </a:r>
            <a:r>
              <a:rPr lang="en-US" altLang="ko-KR" dirty="0"/>
              <a:t>(line buffering) </a:t>
            </a:r>
            <a:r>
              <a:rPr lang="ko-KR" altLang="en-US" dirty="0" smtClean="0"/>
              <a:t>방식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함수 </a:t>
            </a:r>
            <a:r>
              <a:rPr lang="en-US" altLang="ko-KR" dirty="0" err="1"/>
              <a:t>getchar</a:t>
            </a:r>
            <a:r>
              <a:rPr lang="en-US" altLang="ko-KR" dirty="0" smtClean="0"/>
              <a:t>()</a:t>
            </a:r>
            <a:r>
              <a:rPr lang="ko-KR" altLang="en-US" dirty="0" smtClean="0"/>
              <a:t>에서 문자 </a:t>
            </a:r>
            <a:r>
              <a:rPr lang="ko-KR" altLang="en-US" dirty="0"/>
              <a:t>하나를 입력해도 반응을 보이지 </a:t>
            </a:r>
            <a:r>
              <a:rPr lang="ko-KR" altLang="en-US" dirty="0" smtClean="0"/>
              <a:t>않다가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en-US" altLang="ko-KR" dirty="0"/>
              <a:t>enter] </a:t>
            </a:r>
            <a:r>
              <a:rPr lang="ko-KR" altLang="en-US" dirty="0"/>
              <a:t>키를 누르면 그제서야 이전에 입력한 문자마다 입력이 </a:t>
            </a:r>
            <a:r>
              <a:rPr lang="ko-KR" altLang="en-US" dirty="0" smtClean="0"/>
              <a:t>실행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2"/>
            <a:r>
              <a:rPr lang="ko-KR" altLang="en-US" dirty="0" smtClean="0"/>
              <a:t>입력한 </a:t>
            </a:r>
            <a:r>
              <a:rPr lang="ko-KR" altLang="en-US" dirty="0"/>
              <a:t>문자는 임시 저장소인 버퍼 </a:t>
            </a:r>
            <a:r>
              <a:rPr lang="en-US" altLang="ko-KR" dirty="0"/>
              <a:t>(buffer)</a:t>
            </a:r>
            <a:r>
              <a:rPr lang="ko-KR" altLang="en-US" dirty="0"/>
              <a:t>에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[</a:t>
            </a:r>
            <a:r>
              <a:rPr lang="en-US" altLang="ko-KR" dirty="0"/>
              <a:t>enter] </a:t>
            </a:r>
            <a:r>
              <a:rPr lang="ko-KR" altLang="en-US" dirty="0"/>
              <a:t>키를 만나면 함수는 버퍼에서 문자를 읽기 </a:t>
            </a:r>
            <a:r>
              <a:rPr lang="ko-KR" altLang="en-US" dirty="0" smtClean="0"/>
              <a:t>시작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즉각적</a:t>
            </a:r>
            <a:r>
              <a:rPr lang="en-US" altLang="ko-KR" dirty="0"/>
              <a:t>(interactive)</a:t>
            </a:r>
            <a:r>
              <a:rPr lang="ko-KR" altLang="en-US" dirty="0"/>
              <a:t>인 입력을 요구하는 시스템에서는 사용이 </a:t>
            </a:r>
            <a:r>
              <a:rPr lang="ko-KR" altLang="en-US" dirty="0" smtClean="0"/>
              <a:t>불가능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다양한 문자 </a:t>
            </a:r>
            <a:r>
              <a:rPr lang="ko-KR" altLang="en-US" dirty="0"/>
              <a:t>입출력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002" y="3825022"/>
            <a:ext cx="773430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11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함수 </a:t>
            </a:r>
            <a:r>
              <a:rPr lang="en-US" altLang="ko-KR" dirty="0"/>
              <a:t>_</a:t>
            </a:r>
            <a:r>
              <a:rPr lang="en-US" altLang="ko-KR" dirty="0" err="1"/>
              <a:t>getche</a:t>
            </a:r>
            <a:r>
              <a:rPr lang="en-US" altLang="ko-KR" dirty="0" smtClean="0"/>
              <a:t>()</a:t>
            </a:r>
          </a:p>
          <a:p>
            <a:pPr lvl="1"/>
            <a:r>
              <a:rPr lang="ko-KR" altLang="en-US" dirty="0" smtClean="0"/>
              <a:t>버퍼를 </a:t>
            </a:r>
            <a:r>
              <a:rPr lang="ko-KR" altLang="en-US" dirty="0"/>
              <a:t>사용하지 않으므로 문자 하나를 입력하면 바로 함수 </a:t>
            </a:r>
            <a:r>
              <a:rPr lang="en-US" altLang="ko-KR" dirty="0" err="1"/>
              <a:t>getche</a:t>
            </a:r>
            <a:r>
              <a:rPr lang="en-US" altLang="ko-KR" dirty="0"/>
              <a:t>()</a:t>
            </a:r>
            <a:r>
              <a:rPr lang="ko-KR" altLang="en-US" dirty="0"/>
              <a:t>가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함수 </a:t>
            </a:r>
            <a:r>
              <a:rPr lang="en-US" altLang="ko-KR" dirty="0" err="1"/>
              <a:t>getche</a:t>
            </a:r>
            <a:r>
              <a:rPr lang="en-US" altLang="ko-KR" dirty="0"/>
              <a:t>()</a:t>
            </a:r>
            <a:r>
              <a:rPr lang="ko-KR" altLang="en-US" dirty="0"/>
              <a:t>에서 입력된 문자는 바로 모니터에 </a:t>
            </a:r>
            <a:r>
              <a:rPr lang="ko-KR" altLang="en-US" dirty="0" smtClean="0"/>
              <a:t>표시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마지막 </a:t>
            </a:r>
            <a:r>
              <a:rPr lang="en-US" altLang="ko-KR" dirty="0"/>
              <a:t>e</a:t>
            </a:r>
            <a:r>
              <a:rPr lang="ko-KR" altLang="en-US" dirty="0"/>
              <a:t>는 </a:t>
            </a:r>
            <a:r>
              <a:rPr lang="ko-KR" altLang="en-US" dirty="0" err="1"/>
              <a:t>입력문자를</a:t>
            </a:r>
            <a:r>
              <a:rPr lang="ko-KR" altLang="en-US" dirty="0"/>
              <a:t> 표시하다는 </a:t>
            </a:r>
            <a:r>
              <a:rPr lang="en-US" altLang="ko-KR" dirty="0"/>
              <a:t>echo</a:t>
            </a:r>
            <a:r>
              <a:rPr lang="ko-KR" altLang="en-US" dirty="0"/>
              <a:t>를 </a:t>
            </a:r>
            <a:r>
              <a:rPr lang="ko-KR" altLang="en-US" dirty="0" smtClean="0"/>
              <a:t>의미</a:t>
            </a:r>
            <a:r>
              <a:rPr lang="en-US" altLang="ko-KR" dirty="0" smtClean="0"/>
              <a:t>  </a:t>
            </a:r>
            <a:endParaRPr lang="en-US" altLang="ko-KR" dirty="0"/>
          </a:p>
          <a:p>
            <a:pPr lvl="1"/>
            <a:r>
              <a:rPr lang="ko-KR" altLang="en-US" dirty="0" err="1" smtClean="0"/>
              <a:t>헤더파일</a:t>
            </a:r>
            <a:r>
              <a:rPr lang="ko-KR" altLang="en-US" dirty="0" smtClean="0"/>
              <a:t> </a:t>
            </a:r>
            <a:r>
              <a:rPr lang="en-US" altLang="ko-KR" dirty="0" err="1"/>
              <a:t>conio.h</a:t>
            </a:r>
            <a:r>
              <a:rPr lang="ko-KR" altLang="en-US" dirty="0"/>
              <a:t>를 </a:t>
            </a:r>
            <a:r>
              <a:rPr lang="ko-KR" altLang="en-US" dirty="0" smtClean="0"/>
              <a:t>삽입 필요</a:t>
            </a:r>
            <a:endParaRPr lang="en-US" altLang="ko-KR" dirty="0" smtClean="0"/>
          </a:p>
          <a:p>
            <a:r>
              <a:rPr lang="ko-KR" altLang="ko-KR" dirty="0" smtClean="0"/>
              <a:t>입력 </a:t>
            </a:r>
            <a:r>
              <a:rPr lang="ko-KR" altLang="ko-KR" dirty="0"/>
              <a:t>문자가 </a:t>
            </a:r>
            <a:r>
              <a:rPr lang="en-US" altLang="ko-KR" dirty="0"/>
              <a:t>‘q’</a:t>
            </a:r>
            <a:r>
              <a:rPr lang="ko-KR" altLang="ko-KR" dirty="0"/>
              <a:t>가 </a:t>
            </a:r>
            <a:r>
              <a:rPr lang="ko-KR" altLang="ko-KR" dirty="0" smtClean="0"/>
              <a:t>아니면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함수</a:t>
            </a:r>
            <a:r>
              <a:rPr lang="en-US" altLang="ko-KR" dirty="0" smtClean="0"/>
              <a:t> </a:t>
            </a:r>
            <a:r>
              <a:rPr lang="en-US" altLang="ko-KR" dirty="0"/>
              <a:t>putchar()</a:t>
            </a:r>
            <a:r>
              <a:rPr lang="ko-KR" altLang="ko-KR" dirty="0"/>
              <a:t>에 의하여 문자가 바로 </a:t>
            </a:r>
            <a:r>
              <a:rPr lang="ko-KR" altLang="ko-KR" dirty="0" smtClean="0"/>
              <a:t>출력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입력된 </a:t>
            </a:r>
            <a:r>
              <a:rPr lang="ko-KR" altLang="ko-KR" dirty="0"/>
              <a:t>문자도 보이고</a:t>
            </a:r>
            <a:r>
              <a:rPr lang="en-US" altLang="ko-KR" dirty="0"/>
              <a:t>, </a:t>
            </a:r>
            <a:r>
              <a:rPr lang="ko-KR" altLang="ko-KR" dirty="0"/>
              <a:t>바로</a:t>
            </a:r>
            <a:r>
              <a:rPr lang="en-US" altLang="ko-KR" dirty="0"/>
              <a:t> putchar()</a:t>
            </a:r>
            <a:r>
              <a:rPr lang="ko-KR" altLang="ko-KR" dirty="0"/>
              <a:t>에 의하여 </a:t>
            </a:r>
            <a:r>
              <a:rPr lang="ko-KR" altLang="ko-KR" dirty="0" smtClean="0"/>
              <a:t>출력</a:t>
            </a:r>
            <a:endParaRPr lang="en-US" altLang="ko-KR" dirty="0" smtClean="0"/>
          </a:p>
          <a:p>
            <a:pPr lvl="2"/>
            <a:r>
              <a:rPr lang="ko-KR" altLang="ko-KR" dirty="0" err="1" smtClean="0"/>
              <a:t>입력문자가</a:t>
            </a:r>
            <a:r>
              <a:rPr lang="ko-KR" altLang="ko-KR" dirty="0" smtClean="0"/>
              <a:t> </a:t>
            </a:r>
            <a:r>
              <a:rPr lang="en-US" altLang="ko-KR" dirty="0"/>
              <a:t>“</a:t>
            </a:r>
            <a:r>
              <a:rPr lang="en-US" altLang="ko-KR" dirty="0" err="1"/>
              <a:t>inputq</a:t>
            </a:r>
            <a:r>
              <a:rPr lang="en-US" altLang="ko-KR" dirty="0" smtClean="0"/>
              <a:t>”</a:t>
            </a:r>
          </a:p>
          <a:p>
            <a:pPr lvl="2"/>
            <a:r>
              <a:rPr lang="ko-KR" altLang="ko-KR" dirty="0" smtClean="0"/>
              <a:t>화면에는 </a:t>
            </a:r>
            <a:r>
              <a:rPr lang="en-US" altLang="ko-KR" dirty="0"/>
              <a:t>“iinnppuuttq”</a:t>
            </a:r>
            <a:r>
              <a:rPr lang="ko-KR" altLang="ko-KR" dirty="0"/>
              <a:t>가 </a:t>
            </a:r>
            <a:r>
              <a:rPr lang="ko-KR" altLang="en-US" dirty="0" smtClean="0"/>
              <a:t>표시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버퍼를 사용하지 않고 문자를 입력하는 함수 </a:t>
            </a:r>
            <a:r>
              <a:rPr lang="en-US" altLang="ko-KR" dirty="0"/>
              <a:t>_</a:t>
            </a:r>
            <a:r>
              <a:rPr lang="en-US" altLang="ko-KR" dirty="0" err="1"/>
              <a:t>getche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220" y="4470097"/>
            <a:ext cx="4805363" cy="204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1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함수 </a:t>
            </a:r>
            <a:r>
              <a:rPr lang="en-US" altLang="ko-KR" dirty="0"/>
              <a:t>_</a:t>
            </a:r>
            <a:r>
              <a:rPr lang="en-US" altLang="ko-KR" dirty="0" err="1"/>
              <a:t>getch</a:t>
            </a:r>
            <a:r>
              <a:rPr lang="en-US" altLang="ko-KR" dirty="0" smtClean="0"/>
              <a:t>()</a:t>
            </a:r>
          </a:p>
          <a:p>
            <a:pPr lvl="1"/>
            <a:r>
              <a:rPr lang="ko-KR" altLang="en-US" dirty="0"/>
              <a:t>입력된 문자를 </a:t>
            </a:r>
            <a:r>
              <a:rPr lang="ko-KR" altLang="en-US" dirty="0" err="1"/>
              <a:t>출력함수로</a:t>
            </a:r>
            <a:r>
              <a:rPr lang="ko-KR" altLang="en-US" dirty="0"/>
              <a:t> 따로 출력하지 </a:t>
            </a:r>
            <a:r>
              <a:rPr lang="ko-KR" altLang="en-US" dirty="0" smtClean="0"/>
              <a:t>않으면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입력 </a:t>
            </a:r>
            <a:r>
              <a:rPr lang="ko-KR" altLang="en-US" dirty="0"/>
              <a:t>문자가 화면에 보이지</a:t>
            </a:r>
            <a:r>
              <a:rPr lang="en-US" altLang="ko-KR" dirty="0"/>
              <a:t>(echo) </a:t>
            </a:r>
            <a:r>
              <a:rPr lang="ko-KR" altLang="en-US" dirty="0" smtClean="0"/>
              <a:t>않음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버퍼를 </a:t>
            </a:r>
            <a:r>
              <a:rPr lang="ko-KR" altLang="en-US" dirty="0"/>
              <a:t>사용하지 않는 문자 입력 </a:t>
            </a:r>
            <a:r>
              <a:rPr lang="ko-KR" altLang="en-US" dirty="0" smtClean="0"/>
              <a:t>함수</a:t>
            </a:r>
            <a:endParaRPr lang="en-US" altLang="ko-KR" dirty="0"/>
          </a:p>
          <a:p>
            <a:pPr lvl="1"/>
            <a:r>
              <a:rPr lang="en-US" altLang="ko-KR" dirty="0" err="1" smtClean="0"/>
              <a:t>conio.h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 삽입 필요</a:t>
            </a:r>
            <a:endParaRPr lang="en-US" altLang="ko-KR" dirty="0"/>
          </a:p>
          <a:p>
            <a:pPr lvl="1"/>
            <a:r>
              <a:rPr lang="ko-KR" altLang="en-US" dirty="0" smtClean="0"/>
              <a:t>문자 </a:t>
            </a:r>
            <a:r>
              <a:rPr lang="ko-KR" altLang="en-US" dirty="0"/>
              <a:t>“</a:t>
            </a:r>
            <a:r>
              <a:rPr lang="en-US" altLang="ko-KR" dirty="0" err="1"/>
              <a:t>inputq</a:t>
            </a:r>
            <a:r>
              <a:rPr lang="en-US" altLang="ko-KR" dirty="0"/>
              <a:t>”</a:t>
            </a:r>
            <a:r>
              <a:rPr lang="ko-KR" altLang="en-US" dirty="0"/>
              <a:t>를 </a:t>
            </a:r>
            <a:r>
              <a:rPr lang="ko-KR" altLang="en-US" dirty="0" smtClean="0"/>
              <a:t>입력으로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실행하면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“</a:t>
            </a:r>
            <a:r>
              <a:rPr lang="en-US" altLang="ko-KR" dirty="0"/>
              <a:t>input”</a:t>
            </a:r>
            <a:r>
              <a:rPr lang="ko-KR" altLang="en-US" dirty="0"/>
              <a:t>이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함수 </a:t>
            </a:r>
            <a:r>
              <a:rPr lang="en-US" altLang="ko-KR" dirty="0" err="1"/>
              <a:t>putch</a:t>
            </a:r>
            <a:r>
              <a:rPr lang="en-US" altLang="ko-KR" dirty="0"/>
              <a:t>(</a:t>
            </a:r>
            <a:r>
              <a:rPr lang="en-US" altLang="ko-KR" dirty="0" err="1"/>
              <a:t>ch</a:t>
            </a:r>
            <a:r>
              <a:rPr lang="en-US" altLang="ko-KR" dirty="0"/>
              <a:t>)</a:t>
            </a:r>
            <a:r>
              <a:rPr lang="ko-KR" altLang="en-US" dirty="0" smtClean="0"/>
              <a:t>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인자를 </a:t>
            </a:r>
            <a:r>
              <a:rPr lang="ko-KR" altLang="en-US" dirty="0"/>
              <a:t>출력하는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입력한 </a:t>
            </a:r>
            <a:r>
              <a:rPr lang="ko-KR" altLang="en-US" dirty="0"/>
              <a:t>문자가 화면에 보이지 </a:t>
            </a:r>
            <a:r>
              <a:rPr lang="ko-KR" altLang="en-US" dirty="0" smtClean="0"/>
              <a:t>않는 </a:t>
            </a:r>
            <a:r>
              <a:rPr lang="ko-KR" altLang="en-US" dirty="0"/>
              <a:t>함수 </a:t>
            </a:r>
            <a:r>
              <a:rPr lang="en-US" altLang="ko-KR" dirty="0"/>
              <a:t>_</a:t>
            </a:r>
            <a:r>
              <a:rPr lang="en-US" altLang="ko-KR" dirty="0" err="1"/>
              <a:t>getch</a:t>
            </a:r>
            <a:r>
              <a:rPr lang="en-US" altLang="ko-KR" dirty="0" smtClean="0"/>
              <a:t>()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775" y="2452527"/>
            <a:ext cx="4710112" cy="19286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4" y="4562475"/>
            <a:ext cx="7359895" cy="202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1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7" y="1161696"/>
            <a:ext cx="3493874" cy="5326652"/>
          </a:xfrm>
        </p:spPr>
        <p:txBody>
          <a:bodyPr/>
          <a:lstStyle/>
          <a:p>
            <a:r>
              <a:rPr lang="ko-KR" altLang="ko-KR" dirty="0"/>
              <a:t>세 개의</a:t>
            </a:r>
            <a:r>
              <a:rPr lang="en-US" altLang="ko-KR" dirty="0"/>
              <a:t> while </a:t>
            </a:r>
            <a:r>
              <a:rPr lang="ko-KR" altLang="ko-KR" dirty="0"/>
              <a:t>문의 </a:t>
            </a:r>
            <a:r>
              <a:rPr lang="ko-KR" altLang="ko-KR" dirty="0" smtClean="0"/>
              <a:t>입력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모두 </a:t>
            </a:r>
            <a:r>
              <a:rPr lang="en-US" altLang="ko-KR" dirty="0"/>
              <a:t>“pythonq”</a:t>
            </a:r>
            <a:r>
              <a:rPr lang="ko-KR" altLang="ko-KR" dirty="0"/>
              <a:t>를 </a:t>
            </a:r>
            <a:r>
              <a:rPr lang="ko-KR" altLang="ko-KR" dirty="0" smtClean="0"/>
              <a:t>입력</a:t>
            </a:r>
            <a:endParaRPr lang="en-US" altLang="ko-KR" dirty="0" smtClean="0"/>
          </a:p>
          <a:p>
            <a:pPr lvl="2"/>
            <a:r>
              <a:rPr lang="ko-KR" altLang="ko-KR" dirty="0"/>
              <a:t>마지막 문자</a:t>
            </a:r>
            <a:r>
              <a:rPr lang="en-US" altLang="ko-KR" dirty="0"/>
              <a:t> q</a:t>
            </a:r>
            <a:r>
              <a:rPr lang="ko-KR" altLang="ko-KR" dirty="0"/>
              <a:t>가 루프를 종료하는 조건 문자</a:t>
            </a:r>
            <a:endParaRPr lang="en-US" altLang="ko-KR" dirty="0" smtClean="0"/>
          </a:p>
          <a:p>
            <a:r>
              <a:rPr lang="ko-KR" altLang="en-US" dirty="0" smtClean="0"/>
              <a:t>문자</a:t>
            </a:r>
            <a:r>
              <a:rPr lang="ko-KR" altLang="ko-KR" dirty="0" smtClean="0"/>
              <a:t> 출력</a:t>
            </a:r>
            <a:endParaRPr lang="en-US" altLang="ko-KR" dirty="0" smtClean="0"/>
          </a:p>
          <a:p>
            <a:pPr lvl="1"/>
            <a:r>
              <a:rPr lang="ko-KR" altLang="ko-KR" dirty="0" err="1" smtClean="0"/>
              <a:t>헤더파일</a:t>
            </a:r>
            <a:r>
              <a:rPr lang="ko-KR" altLang="ko-KR" dirty="0" smtClean="0"/>
              <a:t> </a:t>
            </a:r>
            <a:r>
              <a:rPr lang="en-US" altLang="ko-KR" dirty="0"/>
              <a:t>conio.h</a:t>
            </a:r>
            <a:r>
              <a:rPr lang="ko-KR" altLang="ko-KR" dirty="0"/>
              <a:t>가 </a:t>
            </a:r>
            <a:r>
              <a:rPr lang="ko-KR" altLang="ko-KR" dirty="0" smtClean="0"/>
              <a:t>필요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_</a:t>
            </a:r>
            <a:r>
              <a:rPr lang="en-US" altLang="ko-KR" dirty="0" err="1"/>
              <a:t>putch</a:t>
            </a:r>
            <a:r>
              <a:rPr lang="en-US" altLang="ko-KR" dirty="0"/>
              <a:t>(char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err="1" smtClean="0"/>
              <a:t>putchar</a:t>
            </a:r>
            <a:r>
              <a:rPr lang="en-US" altLang="ko-KR" dirty="0" smtClean="0"/>
              <a:t>(char</a:t>
            </a:r>
            <a:r>
              <a:rPr lang="en-US" altLang="ko-KR" dirty="0"/>
              <a:t>)</a:t>
            </a:r>
            <a:r>
              <a:rPr lang="ko-KR" altLang="ko-KR" dirty="0"/>
              <a:t>처럼 문자</a:t>
            </a:r>
            <a:r>
              <a:rPr lang="en-US" altLang="ko-KR" dirty="0"/>
              <a:t> char</a:t>
            </a:r>
            <a:r>
              <a:rPr lang="ko-KR" altLang="ko-KR" dirty="0"/>
              <a:t>을 표준 출력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err="1"/>
              <a:t>getchar</a:t>
            </a:r>
            <a:r>
              <a:rPr lang="en-US" altLang="ko-KR" dirty="0"/>
              <a:t>(), _</a:t>
            </a:r>
            <a:r>
              <a:rPr lang="en-US" altLang="ko-KR" dirty="0" err="1"/>
              <a:t>getche</a:t>
            </a:r>
            <a:r>
              <a:rPr lang="en-US" altLang="ko-KR" dirty="0"/>
              <a:t>(), _</a:t>
            </a:r>
            <a:r>
              <a:rPr lang="en-US" altLang="ko-KR" dirty="0" err="1"/>
              <a:t>getch</a:t>
            </a:r>
            <a:r>
              <a:rPr lang="en-US" altLang="ko-KR" dirty="0"/>
              <a:t>()</a:t>
            </a:r>
            <a:r>
              <a:rPr lang="ko-KR" altLang="en-US" dirty="0"/>
              <a:t>의 </a:t>
            </a:r>
            <a:r>
              <a:rPr lang="ko-KR" altLang="en-US" dirty="0" smtClean="0"/>
              <a:t>차이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880" y="1092988"/>
            <a:ext cx="4944024" cy="557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3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 </a:t>
            </a:r>
            <a:r>
              <a:rPr lang="en-US" altLang="ko-KR" dirty="0" err="1"/>
              <a:t>scanf</a:t>
            </a:r>
            <a:r>
              <a:rPr lang="en-US" altLang="ko-KR" dirty="0"/>
              <a:t>()</a:t>
            </a:r>
            <a:r>
              <a:rPr lang="ko-KR" altLang="en-US" dirty="0"/>
              <a:t>는 공백으로 구분되는 하나의 문자열을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입력 </a:t>
            </a:r>
            <a:r>
              <a:rPr lang="ko-KR" altLang="ko-KR" dirty="0"/>
              <a:t>받은 문자열이 저장될 충분한 공간인 문자 배열</a:t>
            </a:r>
            <a:r>
              <a:rPr lang="en-US" altLang="ko-KR" dirty="0"/>
              <a:t> str</a:t>
            </a:r>
            <a:r>
              <a:rPr lang="ko-KR" altLang="ko-KR" dirty="0"/>
              <a:t>을 </a:t>
            </a:r>
            <a:r>
              <a:rPr lang="ko-KR" altLang="ko-KR" dirty="0" smtClean="0"/>
              <a:t>선언</a:t>
            </a:r>
            <a:r>
              <a:rPr lang="en-US" altLang="ko-KR" dirty="0" smtClean="0"/>
              <a:t>  </a:t>
            </a:r>
            <a:endParaRPr lang="ko-KR" altLang="ko-KR" dirty="0"/>
          </a:p>
          <a:p>
            <a:pPr lvl="1"/>
            <a:r>
              <a:rPr lang="ko-KR" altLang="ko-KR" dirty="0"/>
              <a:t>함수</a:t>
            </a:r>
            <a:r>
              <a:rPr lang="en-US" altLang="ko-KR" dirty="0"/>
              <a:t> scanf(“%s”, </a:t>
            </a:r>
            <a:r>
              <a:rPr lang="en-US" altLang="ko-KR" dirty="0" err="1"/>
              <a:t>str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ko-KR" dirty="0" smtClean="0"/>
              <a:t>형식제어문자</a:t>
            </a:r>
            <a:r>
              <a:rPr lang="en-US" altLang="ko-KR" dirty="0" smtClean="0"/>
              <a:t> </a:t>
            </a:r>
            <a:r>
              <a:rPr lang="en-US" altLang="ko-KR" dirty="0"/>
              <a:t>%s</a:t>
            </a:r>
            <a:r>
              <a:rPr lang="ko-KR" altLang="ko-KR" dirty="0"/>
              <a:t>를 사용하여 </a:t>
            </a:r>
            <a:r>
              <a:rPr lang="ko-KR" altLang="ko-KR" dirty="0" smtClean="0"/>
              <a:t>문자열 입력</a:t>
            </a:r>
            <a:endParaRPr lang="ko-KR" altLang="ko-KR" dirty="0"/>
          </a:p>
          <a:p>
            <a:pPr lvl="1"/>
            <a:r>
              <a:rPr lang="ko-KR" altLang="ko-KR" dirty="0"/>
              <a:t>함수</a:t>
            </a:r>
            <a:r>
              <a:rPr lang="en-US" altLang="ko-KR" dirty="0"/>
              <a:t> printf(“%s”, </a:t>
            </a:r>
            <a:r>
              <a:rPr lang="en-US" altLang="ko-KR" dirty="0" err="1"/>
              <a:t>str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%</a:t>
            </a:r>
            <a:r>
              <a:rPr lang="en-US" altLang="ko-KR" dirty="0"/>
              <a:t>s</a:t>
            </a:r>
            <a:r>
              <a:rPr lang="ko-KR" altLang="ko-KR" dirty="0"/>
              <a:t>를 사용하여 문자열을 출력</a:t>
            </a:r>
            <a:endParaRPr lang="en-US" altLang="ko-KR" dirty="0"/>
          </a:p>
          <a:p>
            <a:pPr lvl="1"/>
            <a:r>
              <a:rPr lang="ko-KR" altLang="en-US" dirty="0" smtClean="0"/>
              <a:t>단순히 </a:t>
            </a:r>
            <a:r>
              <a:rPr lang="ko-KR" altLang="en-US" dirty="0"/>
              <a:t>문자 포인터로는 문자열 </a:t>
            </a:r>
            <a:r>
              <a:rPr lang="ko-KR" altLang="en-US" dirty="0" smtClean="0"/>
              <a:t>저장 불가능</a:t>
            </a:r>
            <a:endParaRPr lang="en-US" altLang="ko-KR" dirty="0"/>
          </a:p>
          <a:p>
            <a:r>
              <a:rPr lang="en-US" altLang="ko-KR" dirty="0"/>
              <a:t>gets()</a:t>
            </a:r>
            <a:r>
              <a:rPr lang="ko-KR" altLang="en-US" dirty="0"/>
              <a:t>와 </a:t>
            </a:r>
            <a:r>
              <a:rPr lang="en-US" altLang="ko-KR" dirty="0"/>
              <a:t>puts()</a:t>
            </a:r>
          </a:p>
          <a:p>
            <a:pPr lvl="1"/>
            <a:r>
              <a:rPr lang="ko-KR" altLang="en-US" dirty="0"/>
              <a:t>함수 </a:t>
            </a:r>
            <a:r>
              <a:rPr lang="en-US" altLang="ko-KR" dirty="0"/>
              <a:t>gets()</a:t>
            </a:r>
            <a:r>
              <a:rPr lang="ko-KR" altLang="en-US" dirty="0"/>
              <a:t>는 한 행의 문자열 입력에 유용한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함수 </a:t>
            </a:r>
            <a:r>
              <a:rPr lang="en-US" altLang="ko-KR" dirty="0"/>
              <a:t>puts()</a:t>
            </a:r>
            <a:r>
              <a:rPr lang="ko-KR" altLang="en-US" dirty="0"/>
              <a:t>는 한 행에 문자열을 </a:t>
            </a:r>
            <a:r>
              <a:rPr lang="ko-KR" altLang="en-US" dirty="0" smtClean="0"/>
              <a:t>출력하는 함수</a:t>
            </a:r>
            <a:endParaRPr lang="en-US" altLang="ko-KR" dirty="0" smtClean="0"/>
          </a:p>
          <a:p>
            <a:pPr lvl="1"/>
            <a:r>
              <a:rPr lang="ko-KR" altLang="en-US" dirty="0"/>
              <a:t>함수 </a:t>
            </a:r>
            <a:r>
              <a:rPr lang="en-US" altLang="ko-KR" dirty="0"/>
              <a:t>gets(), puts(), </a:t>
            </a:r>
            <a:r>
              <a:rPr lang="en-US" altLang="ko-KR" dirty="0" err="1"/>
              <a:t>gets_s</a:t>
            </a:r>
            <a:r>
              <a:rPr lang="en-US" altLang="ko-KR" dirty="0"/>
              <a:t>()</a:t>
            </a:r>
            <a:r>
              <a:rPr lang="ko-KR" altLang="en-US" dirty="0"/>
              <a:t>를 사용하려면 </a:t>
            </a:r>
            <a:r>
              <a:rPr lang="ko-KR" altLang="en-US" dirty="0" err="1"/>
              <a:t>헤더파일</a:t>
            </a:r>
            <a:r>
              <a:rPr lang="ko-KR" altLang="en-US" dirty="0"/>
              <a:t> </a:t>
            </a:r>
            <a:r>
              <a:rPr lang="en-US" altLang="ko-KR" dirty="0" err="1"/>
              <a:t>stdio.h</a:t>
            </a:r>
            <a:r>
              <a:rPr lang="en-US" altLang="ko-KR" dirty="0"/>
              <a:t> </a:t>
            </a:r>
            <a:r>
              <a:rPr lang="ko-KR" altLang="en-US" dirty="0"/>
              <a:t>를 삽입</a:t>
            </a:r>
          </a:p>
          <a:p>
            <a:r>
              <a:rPr lang="en-US" altLang="ko-KR" dirty="0" smtClean="0"/>
              <a:t>Visual </a:t>
            </a:r>
            <a:r>
              <a:rPr lang="en-US" altLang="ko-KR" dirty="0"/>
              <a:t>C</a:t>
            </a:r>
            <a:r>
              <a:rPr lang="en-US" altLang="ko-KR" dirty="0" smtClean="0"/>
              <a:t>++</a:t>
            </a:r>
          </a:p>
          <a:p>
            <a:pPr lvl="1"/>
            <a:r>
              <a:rPr lang="ko-KR" altLang="en-US" dirty="0" smtClean="0"/>
              <a:t>함수 </a:t>
            </a:r>
            <a:r>
              <a:rPr lang="en-US" altLang="ko-KR" dirty="0" err="1"/>
              <a:t>gets_s</a:t>
            </a:r>
            <a:r>
              <a:rPr lang="en-US" altLang="ko-KR" dirty="0"/>
              <a:t>()</a:t>
            </a:r>
            <a:r>
              <a:rPr lang="ko-KR" altLang="en-US" dirty="0"/>
              <a:t>는 현재 함수 </a:t>
            </a:r>
            <a:r>
              <a:rPr lang="en-US" altLang="ko-KR" dirty="0"/>
              <a:t>gets()</a:t>
            </a:r>
            <a:r>
              <a:rPr lang="ko-KR" altLang="en-US" dirty="0"/>
              <a:t>의 </a:t>
            </a:r>
            <a:r>
              <a:rPr lang="ko-KR" altLang="en-US" dirty="0" err="1"/>
              <a:t>대체함수로</a:t>
            </a:r>
            <a:r>
              <a:rPr lang="ko-KR" altLang="en-US" dirty="0"/>
              <a:t> 사용을 </a:t>
            </a:r>
            <a:r>
              <a:rPr lang="ko-KR" altLang="en-US" dirty="0" smtClean="0"/>
              <a:t>권장</a:t>
            </a:r>
            <a:endParaRPr lang="en-US" altLang="ko-KR" dirty="0" smtClean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문자열의 입출력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495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en-US" altLang="ko-KR" dirty="0"/>
              <a:t>enter] </a:t>
            </a:r>
            <a:r>
              <a:rPr lang="ko-KR" altLang="en-US" dirty="0"/>
              <a:t>키를 누를 때까지 한 행을 버퍼에 저장한 후 </a:t>
            </a:r>
            <a:r>
              <a:rPr lang="ko-KR" altLang="en-US" dirty="0" err="1" smtClean="0"/>
              <a:t>입력처리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함수 </a:t>
            </a:r>
            <a:r>
              <a:rPr lang="en-US" altLang="ko-KR" dirty="0"/>
              <a:t>gets()</a:t>
            </a:r>
            <a:r>
              <a:rPr lang="ko-KR" altLang="en-US" dirty="0"/>
              <a:t>는 마지막에 입력된 ‘</a:t>
            </a:r>
            <a:r>
              <a:rPr lang="en-US" altLang="ko-KR" dirty="0"/>
              <a:t>\n’</a:t>
            </a:r>
            <a:r>
              <a:rPr lang="ko-KR" altLang="en-US" dirty="0"/>
              <a:t>이 ‘</a:t>
            </a:r>
            <a:r>
              <a:rPr lang="en-US" altLang="ko-KR" dirty="0"/>
              <a:t>\0’</a:t>
            </a:r>
            <a:r>
              <a:rPr lang="ko-KR" altLang="en-US" dirty="0"/>
              <a:t>로 교체되어 인자인 배열에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그러므로 </a:t>
            </a:r>
            <a:r>
              <a:rPr lang="ko-KR" altLang="en-US" dirty="0"/>
              <a:t>프로그램에서 한 행을 하나의 문자열로 간주하고 프로그래밍할 수 있도록 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gets()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411" y="2228850"/>
            <a:ext cx="6976281" cy="12246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158" y="3600451"/>
            <a:ext cx="6732491" cy="309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8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/>
              <a:t>함수</a:t>
            </a:r>
            <a:r>
              <a:rPr lang="en-US" altLang="ko-KR" dirty="0"/>
              <a:t> gets()</a:t>
            </a:r>
            <a:r>
              <a:rPr lang="ko-KR" altLang="ko-KR" dirty="0"/>
              <a:t>의 </a:t>
            </a:r>
            <a:r>
              <a:rPr lang="ko-KR" altLang="ko-KR" dirty="0" smtClean="0"/>
              <a:t>인자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입력된 </a:t>
            </a:r>
            <a:r>
              <a:rPr lang="ko-KR" altLang="ko-KR" dirty="0"/>
              <a:t>문자열을 저장할 수 있는 충분한 공간의 문자 배열을 </a:t>
            </a:r>
            <a:r>
              <a:rPr lang="ko-KR" altLang="ko-KR" dirty="0" smtClean="0"/>
              <a:t>사용</a:t>
            </a:r>
            <a:endParaRPr lang="en-US" altLang="ko-KR" dirty="0" smtClean="0"/>
          </a:p>
          <a:p>
            <a:pPr lvl="2"/>
            <a:r>
              <a:rPr lang="ko-KR" altLang="ko-KR" dirty="0" smtClean="0"/>
              <a:t>그렇지 </a:t>
            </a:r>
            <a:r>
              <a:rPr lang="ko-KR" altLang="ko-KR" dirty="0"/>
              <a:t>않으면 </a:t>
            </a:r>
            <a:r>
              <a:rPr lang="ko-KR" altLang="ko-KR" dirty="0" err="1"/>
              <a:t>실행오류가</a:t>
            </a:r>
            <a:r>
              <a:rPr lang="ko-KR" altLang="ko-KR" dirty="0"/>
              <a:t> </a:t>
            </a:r>
            <a:r>
              <a:rPr lang="ko-KR" altLang="ko-KR" dirty="0" smtClean="0"/>
              <a:t>발생</a:t>
            </a:r>
            <a:endParaRPr lang="en-US" altLang="ko-KR" dirty="0" smtClean="0"/>
          </a:p>
          <a:p>
            <a:r>
              <a:rPr lang="ko-KR" altLang="ko-KR" dirty="0" smtClean="0"/>
              <a:t>문자열 </a:t>
            </a:r>
            <a:r>
              <a:rPr lang="ko-KR" altLang="ko-KR" dirty="0"/>
              <a:t>출력함수</a:t>
            </a:r>
            <a:r>
              <a:rPr lang="en-US" altLang="ko-KR" dirty="0"/>
              <a:t> puts</a:t>
            </a:r>
            <a:r>
              <a:rPr lang="en-US" altLang="ko-KR" dirty="0" smtClean="0"/>
              <a:t>()</a:t>
            </a:r>
          </a:p>
          <a:p>
            <a:pPr lvl="1"/>
            <a:r>
              <a:rPr lang="ko-KR" altLang="ko-KR" dirty="0" smtClean="0"/>
              <a:t>문자열을 </a:t>
            </a:r>
            <a:r>
              <a:rPr lang="ko-KR" altLang="ko-KR" dirty="0"/>
              <a:t>한 줄에 출력하는데 유용하게 </a:t>
            </a:r>
            <a:r>
              <a:rPr lang="ko-KR" altLang="ko-KR" dirty="0" smtClean="0"/>
              <a:t>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gets</a:t>
            </a:r>
            <a:r>
              <a:rPr lang="en-US" altLang="ko-KR" dirty="0"/>
              <a:t>()</a:t>
            </a:r>
            <a:r>
              <a:rPr lang="ko-KR" altLang="ko-KR" dirty="0"/>
              <a:t>와 반대로 문자열의 마지막에 저장된</a:t>
            </a:r>
            <a:r>
              <a:rPr lang="en-US" altLang="ko-KR" dirty="0"/>
              <a:t>  ‘\0’</a:t>
            </a:r>
            <a:r>
              <a:rPr lang="ko-KR" altLang="ko-KR" dirty="0"/>
              <a:t>를 </a:t>
            </a:r>
            <a:r>
              <a:rPr lang="en-US" altLang="ko-KR" dirty="0"/>
              <a:t>‘\n’</a:t>
            </a:r>
            <a:r>
              <a:rPr lang="ko-KR" altLang="ko-KR" dirty="0"/>
              <a:t>로 교체하여 버퍼에 전송</a:t>
            </a:r>
            <a:endParaRPr lang="en-US" altLang="ko-KR" dirty="0"/>
          </a:p>
          <a:p>
            <a:pPr lvl="2"/>
            <a:r>
              <a:rPr lang="ko-KR" altLang="ko-KR" dirty="0"/>
              <a:t>버퍼의 내용이 모니터에 출력</a:t>
            </a:r>
            <a:endParaRPr lang="en-US" altLang="ko-KR" dirty="0"/>
          </a:p>
          <a:p>
            <a:r>
              <a:rPr lang="ko-KR" altLang="ko-KR" dirty="0" smtClean="0"/>
              <a:t>기호 </a:t>
            </a:r>
            <a:r>
              <a:rPr lang="ko-KR" altLang="ko-KR" dirty="0"/>
              <a:t>상수</a:t>
            </a:r>
            <a:r>
              <a:rPr lang="en-US" altLang="ko-KR" dirty="0"/>
              <a:t> EOF(End Of File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#</a:t>
            </a:r>
            <a:r>
              <a:rPr lang="en-US" altLang="ko-KR" dirty="0"/>
              <a:t>define EOF     (-1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ko-KR" dirty="0"/>
              <a:t>파일의 끝이라는 의미로 </a:t>
            </a:r>
            <a:r>
              <a:rPr lang="en-US" altLang="ko-KR" dirty="0" err="1"/>
              <a:t>stdio.h</a:t>
            </a:r>
            <a:r>
              <a:rPr lang="en-US" altLang="ko-KR" dirty="0"/>
              <a:t> </a:t>
            </a:r>
            <a:r>
              <a:rPr lang="ko-KR" altLang="ko-KR" dirty="0" err="1"/>
              <a:t>헤더파일에</a:t>
            </a:r>
            <a:r>
              <a:rPr lang="ko-KR" altLang="ko-KR" dirty="0"/>
              <a:t> 정수</a:t>
            </a:r>
            <a:r>
              <a:rPr lang="en-US" altLang="ko-KR" dirty="0"/>
              <a:t> -1</a:t>
            </a:r>
            <a:r>
              <a:rPr lang="ko-KR" altLang="ko-KR" dirty="0"/>
              <a:t>로 정의</a:t>
            </a:r>
            <a:r>
              <a:rPr lang="en-US" altLang="ko-KR" dirty="0"/>
              <a:t> </a:t>
            </a:r>
            <a:endParaRPr lang="ko-KR" altLang="ko-KR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gets</a:t>
            </a:r>
            <a:r>
              <a:rPr lang="en-US" altLang="ko-KR" dirty="0" smtClean="0"/>
              <a:t>()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puts()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4629566"/>
            <a:ext cx="7367587" cy="135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5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6" y="1161696"/>
            <a:ext cx="4036799" cy="5326652"/>
          </a:xfrm>
        </p:spPr>
        <p:txBody>
          <a:bodyPr/>
          <a:lstStyle/>
          <a:p>
            <a:r>
              <a:rPr lang="ko-KR" altLang="ko-KR" dirty="0" smtClean="0"/>
              <a:t>함수 </a:t>
            </a:r>
            <a:r>
              <a:rPr lang="en-US" altLang="ko-KR" dirty="0"/>
              <a:t>scanf()</a:t>
            </a:r>
            <a:r>
              <a:rPr lang="ko-KR" altLang="ko-KR" dirty="0"/>
              <a:t>에서 제어문자 </a:t>
            </a:r>
            <a:r>
              <a:rPr lang="en-US" altLang="ko-KR" dirty="0"/>
              <a:t>%</a:t>
            </a:r>
            <a:r>
              <a:rPr lang="en-US" altLang="ko-KR" dirty="0" smtClean="0"/>
              <a:t>s</a:t>
            </a:r>
          </a:p>
          <a:p>
            <a:pPr lvl="1"/>
            <a:r>
              <a:rPr lang="ko-KR" altLang="ko-KR" dirty="0" smtClean="0"/>
              <a:t>문자열을 입력</a:t>
            </a:r>
            <a:endParaRPr lang="en-US" altLang="ko-KR" dirty="0" smtClean="0"/>
          </a:p>
          <a:p>
            <a:r>
              <a:rPr lang="ko-KR" altLang="ko-KR" dirty="0" smtClean="0"/>
              <a:t>함수</a:t>
            </a:r>
            <a:r>
              <a:rPr lang="en-US" altLang="ko-KR" dirty="0" smtClean="0"/>
              <a:t> </a:t>
            </a:r>
            <a:r>
              <a:rPr lang="en-US" altLang="ko-KR" dirty="0"/>
              <a:t>gets()</a:t>
            </a:r>
            <a:r>
              <a:rPr lang="ko-KR" altLang="ko-KR" dirty="0"/>
              <a:t>와</a:t>
            </a:r>
            <a:r>
              <a:rPr lang="en-US" altLang="ko-KR" dirty="0"/>
              <a:t> gets_s()</a:t>
            </a:r>
            <a:r>
              <a:rPr lang="ko-KR" altLang="ko-KR" dirty="0"/>
              <a:t>를 </a:t>
            </a:r>
            <a:r>
              <a:rPr lang="ko-KR" altLang="ko-KR" dirty="0" smtClean="0"/>
              <a:t>사용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여러 </a:t>
            </a:r>
            <a:r>
              <a:rPr lang="ko-KR" altLang="ko-KR" dirty="0"/>
              <a:t>줄을 </a:t>
            </a:r>
            <a:r>
              <a:rPr lang="ko-KR" altLang="ko-KR" dirty="0" smtClean="0"/>
              <a:t>입력</a:t>
            </a:r>
            <a:endParaRPr lang="en-US" altLang="ko-KR" dirty="0" smtClean="0"/>
          </a:p>
          <a:p>
            <a:r>
              <a:rPr lang="en-US" altLang="ko-KR" dirty="0" smtClean="0"/>
              <a:t>while</a:t>
            </a:r>
            <a:r>
              <a:rPr lang="ko-KR" altLang="ko-KR" dirty="0"/>
              <a:t>문을 </a:t>
            </a:r>
            <a:r>
              <a:rPr lang="ko-KR" altLang="ko-KR" dirty="0" smtClean="0"/>
              <a:t>사용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연속된 </a:t>
            </a:r>
            <a:r>
              <a:rPr lang="ko-KR" altLang="ko-KR" dirty="0"/>
              <a:t>여러 행을 입력 받아 바로 행 별로 </a:t>
            </a:r>
            <a:r>
              <a:rPr lang="ko-KR" altLang="ko-KR" dirty="0" smtClean="0"/>
              <a:t>출력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다음 </a:t>
            </a:r>
            <a:r>
              <a:rPr lang="ko-KR" altLang="ko-KR" dirty="0"/>
              <a:t>반복을 </a:t>
            </a:r>
            <a:r>
              <a:rPr lang="ko-KR" altLang="ko-KR" dirty="0" smtClean="0"/>
              <a:t>종료</a:t>
            </a:r>
            <a:endParaRPr lang="en-US" altLang="ko-KR" dirty="0" smtClean="0"/>
          </a:p>
          <a:p>
            <a:pPr lvl="2"/>
            <a:r>
              <a:rPr lang="ko-KR" altLang="ko-KR" dirty="0" smtClean="0"/>
              <a:t>새로운 </a:t>
            </a:r>
            <a:r>
              <a:rPr lang="ko-KR" altLang="ko-KR" dirty="0"/>
              <a:t>행 처음에 </a:t>
            </a:r>
            <a:r>
              <a:rPr lang="en-US" altLang="ko-KR" dirty="0"/>
              <a:t>(ctrl + Z)</a:t>
            </a:r>
            <a:r>
              <a:rPr lang="ko-KR" altLang="ko-KR" dirty="0"/>
              <a:t>를 </a:t>
            </a:r>
            <a:r>
              <a:rPr lang="ko-KR" altLang="ko-KR" dirty="0" smtClean="0"/>
              <a:t>입력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r>
              <a:rPr lang="ko-KR" altLang="ko-KR" dirty="0" smtClean="0"/>
              <a:t>함수</a:t>
            </a:r>
            <a:r>
              <a:rPr lang="en-US" altLang="ko-KR" dirty="0" smtClean="0"/>
              <a:t> </a:t>
            </a:r>
            <a:r>
              <a:rPr lang="en-US" altLang="ko-KR" dirty="0"/>
              <a:t>printf()</a:t>
            </a:r>
            <a:r>
              <a:rPr lang="ko-KR" altLang="ko-KR" dirty="0"/>
              <a:t>와</a:t>
            </a:r>
            <a:r>
              <a:rPr lang="en-US" altLang="ko-KR" dirty="0"/>
              <a:t> </a:t>
            </a:r>
            <a:r>
              <a:rPr lang="en-US" altLang="ko-KR" dirty="0" err="1"/>
              <a:t>scanf</a:t>
            </a:r>
            <a:r>
              <a:rPr lang="en-US" altLang="ko-KR" dirty="0" smtClean="0"/>
              <a:t>()</a:t>
            </a:r>
          </a:p>
          <a:p>
            <a:pPr lvl="1"/>
            <a:r>
              <a:rPr lang="ko-KR" altLang="ko-KR" dirty="0" smtClean="0"/>
              <a:t>다양한 </a:t>
            </a:r>
            <a:r>
              <a:rPr lang="ko-KR" altLang="ko-KR" dirty="0"/>
              <a:t>입출력에 </a:t>
            </a:r>
            <a:r>
              <a:rPr lang="ko-KR" altLang="ko-KR" dirty="0" smtClean="0"/>
              <a:t>적합</a:t>
            </a:r>
            <a:endParaRPr lang="en-US" altLang="ko-KR" dirty="0" smtClean="0"/>
          </a:p>
          <a:p>
            <a:r>
              <a:rPr lang="ko-KR" altLang="ko-KR" dirty="0" smtClean="0"/>
              <a:t>함수</a:t>
            </a:r>
            <a:r>
              <a:rPr lang="en-US" altLang="ko-KR" dirty="0" smtClean="0"/>
              <a:t> </a:t>
            </a:r>
            <a:r>
              <a:rPr lang="en-US" altLang="ko-KR" dirty="0"/>
              <a:t>puts()</a:t>
            </a:r>
            <a:r>
              <a:rPr lang="ko-KR" altLang="ko-KR" dirty="0"/>
              <a:t>와</a:t>
            </a:r>
            <a:r>
              <a:rPr lang="en-US" altLang="ko-KR" dirty="0"/>
              <a:t> gets</a:t>
            </a:r>
            <a:r>
              <a:rPr lang="en-US" altLang="ko-KR" dirty="0" smtClean="0"/>
              <a:t>()</a:t>
            </a:r>
          </a:p>
          <a:p>
            <a:pPr lvl="1"/>
            <a:r>
              <a:rPr lang="ko-KR" altLang="ko-KR" dirty="0" smtClean="0"/>
              <a:t>처리 </a:t>
            </a:r>
            <a:r>
              <a:rPr lang="ko-KR" altLang="ko-KR" dirty="0"/>
              <a:t>속도가 빠르다는 장점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gets(), puts()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0" y="183447"/>
            <a:ext cx="4700299" cy="635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63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53175E5-9AC6-4ACA-AD6E-59DE6F5EFDA7}"/>
              </a:ext>
            </a:extLst>
          </p:cNvPr>
          <p:cNvSpPr/>
          <p:nvPr/>
        </p:nvSpPr>
        <p:spPr>
          <a:xfrm>
            <a:off x="0" y="3526972"/>
            <a:ext cx="9144000" cy="879565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 </a:t>
            </a: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C6B28A-A07D-4DB1-B914-598A19D98C89}"/>
              </a:ext>
            </a:extLst>
          </p:cNvPr>
          <p:cNvSpPr/>
          <p:nvPr/>
        </p:nvSpPr>
        <p:spPr>
          <a:xfrm>
            <a:off x="2978330" y="4406537"/>
            <a:ext cx="6165669" cy="5225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59158" y="4467739"/>
            <a:ext cx="181331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latin typeface="맑은 고딕" panose="020B0503020000020004" pitchFamily="50" charset="-127"/>
                <a:cs typeface="Tahoma" pitchFamily="34" charset="0"/>
              </a:rPr>
              <a:t>문자와 문자열</a:t>
            </a:r>
            <a:endParaRPr lang="ko-KR" altLang="en-US" sz="2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41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5" y="1161696"/>
            <a:ext cx="3655799" cy="5326652"/>
          </a:xfrm>
        </p:spPr>
        <p:txBody>
          <a:bodyPr/>
          <a:lstStyle/>
          <a:p>
            <a:r>
              <a:rPr lang="ko-KR" altLang="ko-KR" dirty="0"/>
              <a:t>함수 </a:t>
            </a:r>
            <a:r>
              <a:rPr lang="en-US" altLang="ko-KR" dirty="0"/>
              <a:t>gets_s()</a:t>
            </a:r>
            <a:r>
              <a:rPr lang="ko-KR" altLang="ko-KR" dirty="0"/>
              <a:t>를 </a:t>
            </a:r>
            <a:r>
              <a:rPr lang="ko-KR" altLang="ko-KR" dirty="0" smtClean="0"/>
              <a:t>사용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한 </a:t>
            </a:r>
            <a:r>
              <a:rPr lang="ko-KR" altLang="ko-KR" dirty="0"/>
              <a:t>행의 </a:t>
            </a:r>
            <a:r>
              <a:rPr lang="ko-KR" altLang="ko-KR" dirty="0" err="1" smtClean="0"/>
              <a:t>표준입력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배열 </a:t>
            </a:r>
            <a:r>
              <a:rPr lang="en-US" altLang="ko-KR" dirty="0"/>
              <a:t>s</a:t>
            </a:r>
            <a:r>
              <a:rPr lang="ko-KR" altLang="ko-KR" dirty="0"/>
              <a:t>에 저장한 후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문자 </a:t>
            </a:r>
            <a:r>
              <a:rPr lang="ko-KR" altLang="ko-KR" dirty="0"/>
              <a:t>포인터</a:t>
            </a:r>
            <a:r>
              <a:rPr lang="en-US" altLang="ko-KR" dirty="0"/>
              <a:t> p</a:t>
            </a:r>
            <a:r>
              <a:rPr lang="ko-KR" altLang="ko-KR" dirty="0"/>
              <a:t>를 </a:t>
            </a:r>
            <a:r>
              <a:rPr lang="ko-KR" altLang="ko-KR" dirty="0" smtClean="0"/>
              <a:t>사용</a:t>
            </a:r>
            <a:endParaRPr lang="en-US" altLang="ko-KR" dirty="0" smtClean="0"/>
          </a:p>
          <a:p>
            <a:pPr lvl="2"/>
            <a:r>
              <a:rPr lang="ko-KR" altLang="ko-KR" dirty="0" smtClean="0"/>
              <a:t>배열</a:t>
            </a:r>
            <a:r>
              <a:rPr lang="en-US" altLang="ko-KR" dirty="0" smtClean="0"/>
              <a:t> </a:t>
            </a:r>
            <a:r>
              <a:rPr lang="en-US" altLang="ko-KR" dirty="0"/>
              <a:t>s</a:t>
            </a:r>
            <a:r>
              <a:rPr lang="ko-KR" altLang="ko-KR" dirty="0"/>
              <a:t>에서 문자 하나 하나를 이동하면서 </a:t>
            </a:r>
            <a:r>
              <a:rPr lang="ko-KR" altLang="ko-KR" dirty="0" smtClean="0"/>
              <a:t>출력</a:t>
            </a:r>
            <a:endParaRPr lang="en-US" altLang="ko-KR" dirty="0" smtClean="0"/>
          </a:p>
          <a:p>
            <a:pPr lvl="0"/>
            <a:r>
              <a:rPr lang="en-US" altLang="ko-KR" dirty="0" smtClean="0"/>
              <a:t>char </a:t>
            </a:r>
            <a:r>
              <a:rPr lang="ko-KR" altLang="ko-KR" dirty="0"/>
              <a:t>포인터 변수</a:t>
            </a:r>
            <a:r>
              <a:rPr lang="en-US" altLang="ko-KR" dirty="0"/>
              <a:t> </a:t>
            </a:r>
            <a:r>
              <a:rPr lang="en-US" altLang="ko-KR" dirty="0" smtClean="0"/>
              <a:t>p</a:t>
            </a:r>
          </a:p>
          <a:p>
            <a:pPr lvl="1"/>
            <a:r>
              <a:rPr lang="ko-KR" altLang="ko-KR" dirty="0" smtClean="0"/>
              <a:t>선언하면서 </a:t>
            </a:r>
            <a:r>
              <a:rPr lang="ko-KR" altLang="ko-KR" dirty="0"/>
              <a:t>배열 </a:t>
            </a:r>
            <a:r>
              <a:rPr lang="en-US" altLang="ko-KR" dirty="0"/>
              <a:t>s</a:t>
            </a:r>
            <a:r>
              <a:rPr lang="ko-KR" altLang="ko-KR" dirty="0"/>
              <a:t>의 첫 원소를 가리키도록 저장</a:t>
            </a:r>
          </a:p>
          <a:p>
            <a:r>
              <a:rPr lang="ko-KR" altLang="ko-KR" dirty="0"/>
              <a:t>포인터 변수</a:t>
            </a:r>
            <a:r>
              <a:rPr lang="en-US" altLang="ko-KR" dirty="0"/>
              <a:t> </a:t>
            </a:r>
            <a:r>
              <a:rPr lang="en-US" altLang="ko-KR" dirty="0" smtClean="0"/>
              <a:t>p</a:t>
            </a:r>
          </a:p>
          <a:p>
            <a:pPr lvl="1"/>
            <a:r>
              <a:rPr lang="en-US" altLang="ko-KR" dirty="0" smtClean="0"/>
              <a:t>p</a:t>
            </a:r>
            <a:r>
              <a:rPr lang="ko-KR" altLang="en-US" dirty="0" smtClean="0"/>
              <a:t>는</a:t>
            </a:r>
            <a:r>
              <a:rPr lang="ko-KR" altLang="ko-KR" dirty="0" smtClean="0"/>
              <a:t> </a:t>
            </a:r>
            <a:r>
              <a:rPr lang="ko-KR" altLang="ko-KR" dirty="0"/>
              <a:t>주소 </a:t>
            </a:r>
            <a:r>
              <a:rPr lang="ko-KR" altLang="ko-KR" dirty="0" smtClean="0"/>
              <a:t>값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*</a:t>
            </a:r>
            <a:r>
              <a:rPr lang="en-US" altLang="ko-KR" dirty="0"/>
              <a:t>p</a:t>
            </a:r>
            <a:r>
              <a:rPr lang="ko-KR" altLang="ko-KR" dirty="0"/>
              <a:t>는</a:t>
            </a:r>
            <a:r>
              <a:rPr lang="en-US" altLang="ko-KR" dirty="0"/>
              <a:t> p</a:t>
            </a:r>
            <a:r>
              <a:rPr lang="ko-KR" altLang="ko-KR" dirty="0"/>
              <a:t>가 가리키는 곳의 문자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Lab </a:t>
            </a:r>
            <a:r>
              <a:rPr lang="ko-KR" altLang="ko-KR" dirty="0" smtClean="0"/>
              <a:t>한 </a:t>
            </a:r>
            <a:r>
              <a:rPr lang="ko-KR" altLang="ko-KR" dirty="0"/>
              <a:t>행을 표준입력으로 </a:t>
            </a:r>
            <a:r>
              <a:rPr lang="ko-KR" altLang="ko-KR" dirty="0" smtClean="0"/>
              <a:t>받아</a:t>
            </a:r>
            <a:r>
              <a:rPr lang="en-US" altLang="ko-KR" dirty="0" smtClean="0"/>
              <a:t> </a:t>
            </a:r>
            <a:br>
              <a:rPr lang="en-US" altLang="ko-KR" dirty="0" smtClean="0"/>
            </a:br>
            <a:r>
              <a:rPr lang="ko-KR" altLang="ko-KR" dirty="0" smtClean="0"/>
              <a:t>문자 </a:t>
            </a:r>
            <a:r>
              <a:rPr lang="ko-KR" altLang="ko-KR" dirty="0"/>
              <a:t>하나 하나를 그대로 출력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774" y="1430902"/>
            <a:ext cx="4752256" cy="463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6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헤더파일</a:t>
            </a:r>
            <a:r>
              <a:rPr lang="ko-KR" altLang="en-US" dirty="0"/>
              <a:t> </a:t>
            </a:r>
            <a:r>
              <a:rPr lang="en-US" altLang="ko-KR" dirty="0" err="1"/>
              <a:t>string.h</a:t>
            </a:r>
            <a:r>
              <a:rPr lang="ko-KR" altLang="en-US" dirty="0"/>
              <a:t>에 함수원형으로 선언된 라이브러리 함수로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문자열 </a:t>
            </a:r>
            <a:r>
              <a:rPr lang="ko-KR" altLang="en-US" dirty="0"/>
              <a:t>비교와 복사</a:t>
            </a:r>
            <a:r>
              <a:rPr lang="en-US" altLang="ko-KR" dirty="0"/>
              <a:t>, </a:t>
            </a:r>
            <a:r>
              <a:rPr lang="ko-KR" altLang="en-US" dirty="0"/>
              <a:t>그리고 문자열 연결 등과 같은 다양한 문자열 </a:t>
            </a:r>
            <a:r>
              <a:rPr lang="ko-KR" altLang="en-US" dirty="0" smtClean="0"/>
              <a:t>처리 함수</a:t>
            </a:r>
            <a:r>
              <a:rPr lang="en-US" altLang="ko-KR" dirty="0" smtClean="0"/>
              <a:t> </a:t>
            </a:r>
          </a:p>
          <a:p>
            <a:r>
              <a:rPr lang="ko-KR" altLang="en-US" dirty="0" smtClean="0"/>
              <a:t>함수에서 </a:t>
            </a:r>
            <a:r>
              <a:rPr lang="ko-KR" altLang="en-US" dirty="0"/>
              <a:t>사용되는 </a:t>
            </a:r>
            <a:r>
              <a:rPr lang="ko-KR" altLang="en-US" dirty="0" err="1" smtClean="0"/>
              <a:t>자료형</a:t>
            </a:r>
            <a:r>
              <a:rPr lang="en-US" altLang="ko-KR" dirty="0" smtClean="0"/>
              <a:t>: </a:t>
            </a:r>
            <a:r>
              <a:rPr lang="en-US" altLang="ko-KR" dirty="0"/>
              <a:t>64</a:t>
            </a:r>
            <a:r>
              <a:rPr lang="ko-KR" altLang="en-US" dirty="0"/>
              <a:t>비트 </a:t>
            </a:r>
            <a:r>
              <a:rPr lang="ko-KR" altLang="en-US" dirty="0" smtClean="0"/>
              <a:t>윈도우 </a:t>
            </a:r>
            <a:r>
              <a:rPr lang="ko-KR" altLang="en-US" dirty="0"/>
              <a:t>시스템인 경우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size_t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비부호</a:t>
            </a:r>
            <a:r>
              <a:rPr lang="ko-KR" altLang="en-US" dirty="0" smtClean="0"/>
              <a:t> </a:t>
            </a:r>
            <a:r>
              <a:rPr lang="ko-KR" altLang="en-US" dirty="0"/>
              <a:t>정수 </a:t>
            </a:r>
            <a:r>
              <a:rPr lang="en-US" altLang="ko-KR" dirty="0"/>
              <a:t>long </a:t>
            </a:r>
            <a:r>
              <a:rPr lang="en-US" altLang="ko-KR" dirty="0" err="1"/>
              <a:t>long</a:t>
            </a:r>
            <a:r>
              <a:rPr lang="ko-KR" altLang="en-US" dirty="0"/>
              <a:t>형</a:t>
            </a:r>
            <a:r>
              <a:rPr lang="en-US" altLang="ko-KR" dirty="0"/>
              <a:t>(unsigned __int64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void *</a:t>
            </a:r>
          </a:p>
          <a:p>
            <a:pPr lvl="2"/>
            <a:r>
              <a:rPr lang="ko-KR" altLang="en-US" dirty="0" smtClean="0"/>
              <a:t>아직 </a:t>
            </a:r>
            <a:r>
              <a:rPr lang="ko-KR" altLang="en-US" dirty="0"/>
              <a:t>정해지지 </a:t>
            </a:r>
            <a:r>
              <a:rPr lang="ko-KR" altLang="en-US" dirty="0" smtClean="0"/>
              <a:t>않은 </a:t>
            </a:r>
            <a:r>
              <a:rPr lang="ko-KR" altLang="en-US" dirty="0"/>
              <a:t>다양한 포인터를 </a:t>
            </a:r>
            <a:r>
              <a:rPr lang="ko-KR" altLang="en-US" dirty="0" smtClean="0"/>
              <a:t>의미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다양한 문자열 라이브러리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03" y="3846434"/>
            <a:ext cx="8272648" cy="210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30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문자열 </a:t>
            </a:r>
            <a:r>
              <a:rPr lang="ko-KR" altLang="en-US" dirty="0"/>
              <a:t>관련 함수는 대부분 </a:t>
            </a:r>
            <a:r>
              <a:rPr lang="en-US" altLang="ko-KR" dirty="0" err="1"/>
              <a:t>strOOO</a:t>
            </a:r>
            <a:r>
              <a:rPr lang="en-US" altLang="ko-KR" dirty="0"/>
              <a:t>()</a:t>
            </a:r>
            <a:r>
              <a:rPr lang="ko-KR" altLang="en-US" dirty="0"/>
              <a:t>로 </a:t>
            </a:r>
            <a:r>
              <a:rPr lang="ko-KR" altLang="en-US" dirty="0" smtClean="0"/>
              <a:t>명명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대표적인 </a:t>
            </a:r>
            <a:r>
              <a:rPr lang="ko-KR" altLang="en-US" dirty="0"/>
              <a:t>문자열 처리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두 </a:t>
            </a:r>
            <a:r>
              <a:rPr lang="ko-KR" altLang="en-US" dirty="0"/>
              <a:t>문자열을 비교하는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인자인 </a:t>
            </a:r>
            <a:r>
              <a:rPr lang="ko-KR" altLang="en-US" dirty="0"/>
              <a:t>두 문자열을 사전</a:t>
            </a:r>
            <a:r>
              <a:rPr lang="en-US" altLang="ko-KR" dirty="0"/>
              <a:t>(lexicographically) </a:t>
            </a:r>
            <a:r>
              <a:rPr lang="ko-KR" altLang="en-US" dirty="0"/>
              <a:t>상의 순서로 비교하는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strncmp</a:t>
            </a:r>
            <a:r>
              <a:rPr lang="en-US" altLang="ko-KR" dirty="0" smtClean="0"/>
              <a:t>()</a:t>
            </a:r>
          </a:p>
          <a:p>
            <a:pPr lvl="2"/>
            <a:r>
              <a:rPr lang="ko-KR" altLang="en-US" dirty="0" smtClean="0"/>
              <a:t>두 </a:t>
            </a:r>
            <a:r>
              <a:rPr lang="ko-KR" altLang="en-US" dirty="0"/>
              <a:t>문자를 비교할 문자의 최대 수를 지정하는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err="1"/>
              <a:t>strcmp</a:t>
            </a:r>
            <a:r>
              <a:rPr lang="en-US" altLang="ko-KR" dirty="0"/>
              <a:t>()</a:t>
            </a:r>
            <a:r>
              <a:rPr lang="ko-KR" altLang="en-US" dirty="0"/>
              <a:t>와 </a:t>
            </a:r>
            <a:r>
              <a:rPr lang="en-US" altLang="ko-KR" dirty="0" err="1"/>
              <a:t>strncmp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14" y="1875246"/>
            <a:ext cx="5653909" cy="18776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498" y="4750174"/>
            <a:ext cx="6000751" cy="192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6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6" y="1161696"/>
            <a:ext cx="3835106" cy="5326652"/>
          </a:xfrm>
        </p:spPr>
        <p:txBody>
          <a:bodyPr/>
          <a:lstStyle/>
          <a:p>
            <a:r>
              <a:rPr lang="en-US" altLang="ko-KR" dirty="0" err="1"/>
              <a:t>strlen</a:t>
            </a:r>
            <a:r>
              <a:rPr lang="en-US" altLang="ko-KR" dirty="0" smtClean="0"/>
              <a:t>()</a:t>
            </a:r>
          </a:p>
          <a:p>
            <a:pPr lvl="1"/>
            <a:r>
              <a:rPr lang="ko-KR" altLang="en-US" dirty="0" smtClean="0"/>
              <a:t>문자열의 </a:t>
            </a:r>
            <a:r>
              <a:rPr lang="ko-KR" altLang="en-US" dirty="0"/>
              <a:t>길이를 </a:t>
            </a:r>
            <a:r>
              <a:rPr lang="ko-KR" altLang="en-US" dirty="0" smtClean="0"/>
              <a:t>반환</a:t>
            </a:r>
            <a:endParaRPr lang="en-US" altLang="ko-KR" dirty="0" smtClean="0"/>
          </a:p>
          <a:p>
            <a:r>
              <a:rPr lang="en-US" altLang="ko-KR" dirty="0" err="1"/>
              <a:t>memcpy</a:t>
            </a:r>
            <a:r>
              <a:rPr lang="en-US" altLang="ko-KR" dirty="0" smtClean="0"/>
              <a:t>()</a:t>
            </a:r>
          </a:p>
          <a:p>
            <a:pPr lvl="1"/>
            <a:r>
              <a:rPr lang="ko-KR" altLang="en-US" dirty="0" err="1" smtClean="0"/>
              <a:t>문자배열의</a:t>
            </a:r>
            <a:r>
              <a:rPr lang="ko-KR" altLang="en-US" dirty="0" smtClean="0"/>
              <a:t> </a:t>
            </a:r>
            <a:r>
              <a:rPr lang="ko-KR" altLang="en-US" dirty="0"/>
              <a:t>복사를 위한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포인터 </a:t>
            </a:r>
            <a:r>
              <a:rPr lang="en-US" altLang="ko-KR" dirty="0" err="1"/>
              <a:t>src</a:t>
            </a:r>
            <a:r>
              <a:rPr lang="en-US" altLang="ko-KR" dirty="0"/>
              <a:t> </a:t>
            </a:r>
            <a:r>
              <a:rPr lang="ko-KR" altLang="en-US" dirty="0"/>
              <a:t>위치에서 </a:t>
            </a:r>
            <a:r>
              <a:rPr lang="en-US" altLang="ko-KR" dirty="0" err="1"/>
              <a:t>dest</a:t>
            </a:r>
            <a:r>
              <a:rPr lang="ko-KR" altLang="en-US" dirty="0"/>
              <a:t>에 </a:t>
            </a:r>
            <a:r>
              <a:rPr lang="en-US" altLang="ko-KR" dirty="0"/>
              <a:t>n </a:t>
            </a:r>
            <a:r>
              <a:rPr lang="ko-KR" altLang="en-US" dirty="0"/>
              <a:t>바이트를 복사한 후 </a:t>
            </a:r>
            <a:r>
              <a:rPr lang="en-US" altLang="ko-KR" dirty="0" err="1"/>
              <a:t>dest</a:t>
            </a:r>
            <a:r>
              <a:rPr lang="en-US" altLang="ko-KR" dirty="0"/>
              <a:t> </a:t>
            </a:r>
            <a:r>
              <a:rPr lang="ko-KR" altLang="en-US" dirty="0"/>
              <a:t>위치 반환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err="1"/>
              <a:t>strcmp</a:t>
            </a:r>
            <a:r>
              <a:rPr lang="en-US" altLang="ko-KR" dirty="0"/>
              <a:t>()</a:t>
            </a:r>
            <a:r>
              <a:rPr lang="ko-KR" altLang="en-US" dirty="0"/>
              <a:t>와 </a:t>
            </a:r>
            <a:r>
              <a:rPr lang="en-US" altLang="ko-KR" dirty="0" err="1"/>
              <a:t>strncmp</a:t>
            </a:r>
            <a:r>
              <a:rPr lang="en-US" altLang="ko-KR" dirty="0" smtClean="0"/>
              <a:t>()</a:t>
            </a:r>
          </a:p>
          <a:p>
            <a:pPr lvl="1"/>
            <a:r>
              <a:rPr lang="ko-KR" altLang="en-US" dirty="0" smtClean="0"/>
              <a:t>문자 </a:t>
            </a:r>
            <a:r>
              <a:rPr lang="ko-KR" altLang="en-US" dirty="0"/>
              <a:t>열을 </a:t>
            </a:r>
            <a:r>
              <a:rPr lang="ko-KR" altLang="en-US" dirty="0" smtClean="0"/>
              <a:t>비교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memcpy</a:t>
            </a:r>
            <a:r>
              <a:rPr lang="en-US" altLang="ko-KR" dirty="0" smtClean="0"/>
              <a:t>(), </a:t>
            </a:r>
            <a:r>
              <a:rPr lang="en-US" altLang="ko-KR" dirty="0" err="1" smtClean="0"/>
              <a:t>strcmp</a:t>
            </a:r>
            <a:r>
              <a:rPr lang="en-US" altLang="ko-KR" dirty="0" smtClean="0"/>
              <a:t>()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4419599" y="76199"/>
            <a:ext cx="4205287" cy="6524625"/>
            <a:chOff x="793764" y="1347787"/>
            <a:chExt cx="7554898" cy="991111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5337" y="1347787"/>
              <a:ext cx="7553325" cy="416242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3764" y="5515328"/>
              <a:ext cx="7534275" cy="5743575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45" y="2802050"/>
            <a:ext cx="3631320" cy="23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78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7" y="1161697"/>
            <a:ext cx="7980148" cy="3124554"/>
          </a:xfrm>
        </p:spPr>
        <p:txBody>
          <a:bodyPr>
            <a:normAutofit/>
          </a:bodyPr>
          <a:lstStyle/>
          <a:p>
            <a:r>
              <a:rPr lang="ko-KR" altLang="en-US" dirty="0"/>
              <a:t>함수 </a:t>
            </a:r>
            <a:r>
              <a:rPr lang="en-US" altLang="ko-KR" dirty="0" err="1"/>
              <a:t>strcpy</a:t>
            </a:r>
            <a:r>
              <a:rPr lang="en-US" altLang="ko-KR" dirty="0" smtClean="0"/>
              <a:t>()</a:t>
            </a:r>
            <a:endParaRPr lang="en-US" altLang="ko-KR" dirty="0"/>
          </a:p>
          <a:p>
            <a:pPr lvl="1"/>
            <a:r>
              <a:rPr lang="ko-KR" altLang="en-US" dirty="0"/>
              <a:t>문자열을 복사하는 함수</a:t>
            </a:r>
            <a:endParaRPr lang="en-US" altLang="ko-KR" dirty="0"/>
          </a:p>
          <a:p>
            <a:pPr lvl="2"/>
            <a:r>
              <a:rPr lang="ko-KR" altLang="en-US" dirty="0" smtClean="0"/>
              <a:t>앞 </a:t>
            </a:r>
            <a:r>
              <a:rPr lang="ko-KR" altLang="en-US" dirty="0"/>
              <a:t>인자 문자열 </a:t>
            </a:r>
            <a:r>
              <a:rPr lang="en-US" altLang="ko-KR" dirty="0" err="1"/>
              <a:t>dest</a:t>
            </a:r>
            <a:r>
              <a:rPr lang="ko-KR" altLang="en-US" dirty="0"/>
              <a:t>에 뒤 인자 </a:t>
            </a:r>
            <a:r>
              <a:rPr lang="ko-KR" altLang="en-US" dirty="0" smtClean="0"/>
              <a:t>문자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열 </a:t>
            </a:r>
            <a:r>
              <a:rPr lang="en-US" altLang="ko-KR" dirty="0"/>
              <a:t>source</a:t>
            </a:r>
            <a:r>
              <a:rPr lang="ko-KR" altLang="en-US" dirty="0"/>
              <a:t>를 </a:t>
            </a:r>
            <a:r>
              <a:rPr lang="ko-KR" altLang="en-US" dirty="0" smtClean="0"/>
              <a:t>복사</a:t>
            </a:r>
            <a:endParaRPr lang="en-US" altLang="ko-KR" dirty="0" smtClean="0"/>
          </a:p>
          <a:p>
            <a:pPr lvl="2"/>
            <a:r>
              <a:rPr lang="ko-KR" altLang="en-US" dirty="0"/>
              <a:t>항상 문자열은 마지막 널 </a:t>
            </a:r>
            <a:r>
              <a:rPr lang="ko-KR" altLang="en-US" dirty="0" smtClean="0"/>
              <a:t>문자까지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포함하므로 </a:t>
            </a:r>
            <a:r>
              <a:rPr lang="en-US" altLang="ko-KR" dirty="0" smtClean="0"/>
              <a:t>NULL </a:t>
            </a:r>
            <a:r>
              <a:rPr lang="ko-KR" altLang="en-US" dirty="0"/>
              <a:t>문자 까지 </a:t>
            </a:r>
            <a:r>
              <a:rPr lang="ko-KR" altLang="en-US" dirty="0" smtClean="0"/>
              <a:t>복사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첫 </a:t>
            </a:r>
            <a:r>
              <a:rPr lang="ko-KR" altLang="en-US" dirty="0"/>
              <a:t>번째 </a:t>
            </a:r>
            <a:r>
              <a:rPr lang="ko-KR" altLang="en-US" dirty="0" smtClean="0"/>
              <a:t>인자 </a:t>
            </a:r>
            <a:r>
              <a:rPr lang="en-US" altLang="ko-KR" dirty="0" err="1"/>
              <a:t>dest</a:t>
            </a:r>
            <a:r>
              <a:rPr lang="ko-KR" altLang="en-US" dirty="0"/>
              <a:t>는 복사 </a:t>
            </a:r>
            <a:r>
              <a:rPr lang="ko-KR" altLang="en-US" dirty="0" smtClean="0"/>
              <a:t>결과가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저장될 </a:t>
            </a:r>
            <a:r>
              <a:rPr lang="ko-KR" altLang="en-US" dirty="0"/>
              <a:t>수 있도록 충분한 공간을 확보</a:t>
            </a:r>
            <a:endParaRPr lang="en-US" altLang="ko-KR" dirty="0"/>
          </a:p>
          <a:p>
            <a:r>
              <a:rPr lang="ko-KR" altLang="en-US" dirty="0" smtClean="0"/>
              <a:t>함수 </a:t>
            </a:r>
            <a:r>
              <a:rPr lang="en-US" altLang="ko-KR" dirty="0" err="1" smtClean="0"/>
              <a:t>strncpy</a:t>
            </a:r>
            <a:r>
              <a:rPr lang="en-US" altLang="ko-KR" dirty="0" smtClean="0"/>
              <a:t>()</a:t>
            </a:r>
          </a:p>
          <a:p>
            <a:pPr lvl="1"/>
            <a:r>
              <a:rPr lang="ko-KR" altLang="en-US" dirty="0" smtClean="0"/>
              <a:t>복사되는 </a:t>
            </a:r>
            <a:r>
              <a:rPr lang="ko-KR" altLang="en-US" dirty="0"/>
              <a:t>최대 문자 수를 마지막 인자 </a:t>
            </a:r>
            <a:r>
              <a:rPr lang="en-US" altLang="ko-KR" dirty="0" err="1"/>
              <a:t>maxn</a:t>
            </a:r>
            <a:r>
              <a:rPr lang="ko-KR" altLang="en-US" dirty="0"/>
              <a:t>으로 지정하는 함수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err="1"/>
              <a:t>strcpy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897" y="4028330"/>
            <a:ext cx="6239053" cy="26619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909" y="1500169"/>
            <a:ext cx="4095866" cy="178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97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하나의 문자열 뒤에 다른 하나의 문자열을 연이어 추가해 </a:t>
            </a:r>
            <a:r>
              <a:rPr lang="ko-KR" altLang="en-US" dirty="0" smtClean="0"/>
              <a:t>연결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앞 </a:t>
            </a:r>
            <a:r>
              <a:rPr lang="ko-KR" altLang="ko-KR" dirty="0"/>
              <a:t>문자열에 뒤 문자열의</a:t>
            </a:r>
            <a:r>
              <a:rPr lang="en-US" altLang="ko-KR" dirty="0"/>
              <a:t> null </a:t>
            </a:r>
            <a:r>
              <a:rPr lang="ko-KR" altLang="ko-KR" dirty="0"/>
              <a:t>문자까지 </a:t>
            </a:r>
            <a:r>
              <a:rPr lang="ko-KR" altLang="ko-KR" dirty="0" smtClean="0"/>
              <a:t>연결</a:t>
            </a:r>
            <a:endParaRPr lang="en-US" altLang="ko-KR" dirty="0" smtClean="0"/>
          </a:p>
          <a:p>
            <a:pPr lvl="2"/>
            <a:r>
              <a:rPr lang="ko-KR" altLang="ko-KR" dirty="0" smtClean="0"/>
              <a:t>앞의 </a:t>
            </a:r>
            <a:r>
              <a:rPr lang="ko-KR" altLang="ko-KR" dirty="0"/>
              <a:t>문자열 주소를 반환하는 </a:t>
            </a:r>
            <a:r>
              <a:rPr lang="ko-KR" altLang="ko-KR" dirty="0" smtClean="0"/>
              <a:t>함수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인자 </a:t>
            </a:r>
            <a:r>
              <a:rPr lang="en-US" altLang="ko-KR" dirty="0"/>
              <a:t>dest</a:t>
            </a:r>
            <a:r>
              <a:rPr lang="ko-KR" altLang="ko-KR" dirty="0"/>
              <a:t>의 저장공간이 연결된 문자열의 길이를 모두 수용할 수 있는 공간보다 </a:t>
            </a:r>
            <a:r>
              <a:rPr lang="ko-KR" altLang="ko-KR" dirty="0" smtClean="0"/>
              <a:t>부족</a:t>
            </a:r>
            <a:endParaRPr lang="en-US" altLang="ko-KR" dirty="0" smtClean="0"/>
          </a:p>
          <a:p>
            <a:pPr lvl="2"/>
            <a:r>
              <a:rPr lang="ko-KR" altLang="ko-KR" dirty="0" smtClean="0"/>
              <a:t>문제가 발생</a:t>
            </a:r>
            <a:endParaRPr lang="en-US" altLang="ko-KR" dirty="0" smtClean="0"/>
          </a:p>
          <a:p>
            <a:r>
              <a:rPr lang="ko-KR" altLang="ko-KR" dirty="0" smtClean="0"/>
              <a:t>문제를 </a:t>
            </a:r>
            <a:r>
              <a:rPr lang="ko-KR" altLang="ko-KR" dirty="0"/>
              <a:t>예방하기 위한 함수가</a:t>
            </a:r>
            <a:r>
              <a:rPr lang="en-US" altLang="ko-KR" dirty="0"/>
              <a:t> strncat</a:t>
            </a:r>
            <a:r>
              <a:rPr lang="en-US" altLang="ko-KR" dirty="0"/>
              <a:t>() </a:t>
            </a:r>
            <a:r>
              <a:rPr lang="ko-KR" altLang="ko-KR" dirty="0" smtClean="0"/>
              <a:t>함수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전달</a:t>
            </a:r>
            <a:r>
              <a:rPr lang="en-US" altLang="ko-KR" dirty="0" smtClean="0"/>
              <a:t> </a:t>
            </a:r>
            <a:r>
              <a:rPr lang="ko-KR" altLang="ko-KR" dirty="0" smtClean="0"/>
              <a:t>인자의 </a:t>
            </a:r>
            <a:r>
              <a:rPr lang="ko-KR" altLang="ko-KR" dirty="0"/>
              <a:t>마지막에 연결되는 문자의 수를 지정하여 그 이상은 연결되지 </a:t>
            </a:r>
            <a:r>
              <a:rPr lang="ko-KR" altLang="ko-KR" dirty="0" smtClean="0"/>
              <a:t>않도록</a:t>
            </a:r>
            <a:endParaRPr lang="en-US" altLang="ko-KR" dirty="0" smtClean="0"/>
          </a:p>
          <a:p>
            <a:pPr lvl="2"/>
            <a:r>
              <a:rPr lang="ko-KR" altLang="ko-KR" dirty="0" smtClean="0"/>
              <a:t>여기서 </a:t>
            </a:r>
            <a:r>
              <a:rPr lang="ko-KR" altLang="ko-KR" dirty="0"/>
              <a:t>지정하는 문자 수는 널 문자를 제외한 수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/>
              <a:t>함수</a:t>
            </a:r>
            <a:r>
              <a:rPr lang="en-US" altLang="ko-KR" dirty="0"/>
              <a:t> </a:t>
            </a:r>
            <a:r>
              <a:rPr lang="en-US" altLang="ko-KR" dirty="0" err="1"/>
              <a:t>strcat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710" y="3643705"/>
            <a:ext cx="7025055" cy="306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27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                                          </a:t>
            </a:r>
            <a:r>
              <a:rPr lang="en-US" altLang="ko-KR" dirty="0" err="1"/>
              <a:t>strcpy</a:t>
            </a:r>
            <a:r>
              <a:rPr lang="en-US" altLang="ko-KR" dirty="0"/>
              <a:t>()</a:t>
            </a:r>
            <a:r>
              <a:rPr lang="ko-KR" altLang="en-US" dirty="0"/>
              <a:t>와 </a:t>
            </a:r>
            <a:r>
              <a:rPr lang="en-US" altLang="ko-KR" dirty="0" err="1"/>
              <a:t>strcat</a:t>
            </a:r>
            <a:r>
              <a:rPr lang="en-US" altLang="ko-KR" dirty="0"/>
              <a:t>()</a:t>
            </a:r>
            <a:r>
              <a:rPr lang="ko-KR" altLang="en-US" dirty="0"/>
              <a:t>활용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73" y="85370"/>
            <a:ext cx="4652777" cy="67574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451" y="1740178"/>
            <a:ext cx="3774176" cy="19858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746" y="4220838"/>
            <a:ext cx="4448754" cy="242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01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문자열에서 </a:t>
            </a:r>
            <a:r>
              <a:rPr lang="ko-KR" altLang="en-US" dirty="0" err="1"/>
              <a:t>구분자</a:t>
            </a:r>
            <a:r>
              <a:rPr lang="en-US" altLang="ko-KR" dirty="0"/>
              <a:t>(</a:t>
            </a:r>
            <a:r>
              <a:rPr lang="en-US" altLang="ko-KR" dirty="0" smtClean="0"/>
              <a:t>delimiter)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/>
              <a:t>토큰을 추출하는 함수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첫 </a:t>
            </a:r>
            <a:r>
              <a:rPr lang="ko-KR" altLang="en-US" dirty="0"/>
              <a:t>번째 인자인 </a:t>
            </a:r>
            <a:r>
              <a:rPr lang="en-US" altLang="ko-KR" dirty="0" err="1"/>
              <a:t>str</a:t>
            </a:r>
            <a:r>
              <a:rPr lang="ko-KR" altLang="en-US" dirty="0"/>
              <a:t>은 토큰을 추출할 대상인 문자열</a:t>
            </a:r>
            <a:endParaRPr lang="en-US" altLang="ko-KR" dirty="0"/>
          </a:p>
          <a:p>
            <a:pPr lvl="2"/>
            <a:r>
              <a:rPr lang="en-US" altLang="ko-KR" dirty="0" err="1" smtClean="0"/>
              <a:t>str</a:t>
            </a:r>
            <a:r>
              <a:rPr lang="ko-KR" altLang="en-US" dirty="0"/>
              <a:t>은 </a:t>
            </a:r>
            <a:r>
              <a:rPr lang="ko-KR" altLang="en-US" dirty="0" err="1"/>
              <a:t>문자배열에</a:t>
            </a:r>
            <a:r>
              <a:rPr lang="ko-KR" altLang="en-US" dirty="0"/>
              <a:t> 저장된 문자열을 사용</a:t>
            </a:r>
            <a:endParaRPr lang="en-US" altLang="ko-KR" dirty="0"/>
          </a:p>
          <a:p>
            <a:pPr lvl="3"/>
            <a:r>
              <a:rPr lang="en-US" altLang="ko-KR" dirty="0" err="1"/>
              <a:t>str</a:t>
            </a:r>
            <a:r>
              <a:rPr lang="ko-KR" altLang="en-US" dirty="0"/>
              <a:t>은 문자열 상수를 사용 불가능</a:t>
            </a:r>
          </a:p>
          <a:p>
            <a:pPr lvl="1"/>
            <a:r>
              <a:rPr lang="ko-KR" altLang="en-US" dirty="0" smtClean="0"/>
              <a:t>두 </a:t>
            </a:r>
            <a:r>
              <a:rPr lang="ko-KR" altLang="en-US" dirty="0"/>
              <a:t>번째 인자인 </a:t>
            </a:r>
            <a:r>
              <a:rPr lang="en-US" altLang="ko-KR" dirty="0" err="1"/>
              <a:t>delim</a:t>
            </a:r>
            <a:r>
              <a:rPr lang="ko-KR" altLang="en-US" dirty="0"/>
              <a:t>은 </a:t>
            </a:r>
            <a:r>
              <a:rPr lang="ko-KR" altLang="en-US" dirty="0" err="1"/>
              <a:t>구분자로</a:t>
            </a:r>
            <a:r>
              <a:rPr lang="ko-KR" altLang="en-US" dirty="0"/>
              <a:t> 문자의 모임인 </a:t>
            </a:r>
            <a:r>
              <a:rPr lang="ko-KR" altLang="en-US" dirty="0" smtClean="0"/>
              <a:t>문자열</a:t>
            </a:r>
            <a:endParaRPr lang="en-US" altLang="ko-KR" dirty="0" smtClean="0"/>
          </a:p>
          <a:p>
            <a:pPr lvl="2"/>
            <a:r>
              <a:rPr lang="ko-KR" altLang="en-US" dirty="0"/>
              <a:t>문자 여러 </a:t>
            </a:r>
            <a:r>
              <a:rPr lang="ko-KR" altLang="en-US" dirty="0" smtClean="0"/>
              <a:t>개를 지정한 문자열 상수를 </a:t>
            </a:r>
            <a:r>
              <a:rPr lang="ko-KR" altLang="en-US" dirty="0" err="1" smtClean="0"/>
              <a:t>구분자로</a:t>
            </a:r>
            <a:r>
              <a:rPr lang="ko-KR" altLang="en-US" dirty="0" smtClean="0"/>
              <a:t> </a:t>
            </a:r>
            <a:r>
              <a:rPr lang="ko-KR" altLang="en-US" dirty="0"/>
              <a:t>지정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r>
              <a:rPr lang="ko-KR" altLang="ko-KR" dirty="0" smtClean="0"/>
              <a:t>문자열 </a:t>
            </a:r>
            <a:r>
              <a:rPr lang="en-US" altLang="ko-KR" dirty="0"/>
              <a:t>"C and C++\t languages are best</a:t>
            </a:r>
            <a:r>
              <a:rPr lang="en-US" altLang="ko-KR" dirty="0" smtClean="0"/>
              <a:t>!“</a:t>
            </a:r>
          </a:p>
          <a:p>
            <a:pPr lvl="1"/>
            <a:r>
              <a:rPr lang="ko-KR" altLang="ko-KR" dirty="0" err="1" smtClean="0"/>
              <a:t>구분자를</a:t>
            </a:r>
            <a:r>
              <a:rPr lang="ko-KR" altLang="ko-KR" dirty="0" smtClean="0"/>
              <a:t> </a:t>
            </a:r>
            <a:r>
              <a:rPr lang="ko-KR" altLang="ko-KR" dirty="0"/>
              <a:t>공백문자 하나인 </a:t>
            </a:r>
            <a:r>
              <a:rPr lang="en-US" altLang="ko-KR" dirty="0"/>
              <a:t>“ ”</a:t>
            </a:r>
            <a:r>
              <a:rPr lang="ko-KR" altLang="ko-KR" dirty="0"/>
              <a:t>로 </a:t>
            </a:r>
            <a:r>
              <a:rPr lang="ko-KR" altLang="ko-KR" dirty="0" smtClean="0"/>
              <a:t>지정</a:t>
            </a:r>
            <a:endParaRPr lang="en-US" altLang="ko-KR" dirty="0" smtClean="0"/>
          </a:p>
          <a:p>
            <a:pPr lvl="2"/>
            <a:r>
              <a:rPr lang="ko-KR" altLang="ko-KR" dirty="0" smtClean="0"/>
              <a:t>토큰을 </a:t>
            </a:r>
            <a:r>
              <a:rPr lang="ko-KR" altLang="ko-KR" dirty="0"/>
              <a:t>분리하면 </a:t>
            </a:r>
            <a:r>
              <a:rPr lang="en-US" altLang="ko-KR" dirty="0"/>
              <a:t>C, and, C++\t, languages, are, best! </a:t>
            </a:r>
            <a:r>
              <a:rPr lang="ko-KR" altLang="ko-KR" dirty="0"/>
              <a:t>총</a:t>
            </a:r>
            <a:r>
              <a:rPr lang="en-US" altLang="ko-KR" dirty="0"/>
              <a:t> 6</a:t>
            </a:r>
            <a:r>
              <a:rPr lang="ko-KR" altLang="ko-KR" dirty="0"/>
              <a:t>개의 토큰이 </a:t>
            </a:r>
            <a:r>
              <a:rPr lang="ko-KR" altLang="ko-KR" dirty="0" smtClean="0"/>
              <a:t>추출</a:t>
            </a:r>
            <a:endParaRPr lang="en-US" altLang="ko-KR" dirty="0" smtClean="0"/>
          </a:p>
          <a:p>
            <a:pPr lvl="3"/>
            <a:r>
              <a:rPr lang="ko-KR" altLang="ko-KR" dirty="0" err="1" smtClean="0"/>
              <a:t>공백문자</a:t>
            </a:r>
            <a:r>
              <a:rPr lang="ko-KR" altLang="ko-KR" dirty="0" smtClean="0"/>
              <a:t> </a:t>
            </a:r>
            <a:r>
              <a:rPr lang="ko-KR" altLang="ko-KR" dirty="0"/>
              <a:t>분리자를</a:t>
            </a:r>
            <a:r>
              <a:rPr lang="ko-KR" altLang="ko-KR" dirty="0"/>
              <a:t> 이용하여 토큰을 </a:t>
            </a:r>
            <a:r>
              <a:rPr lang="ko-KR" altLang="ko-KR" dirty="0" smtClean="0"/>
              <a:t>분리</a:t>
            </a:r>
            <a:endParaRPr lang="en-US" altLang="ko-KR" dirty="0" smtClean="0"/>
          </a:p>
          <a:p>
            <a:pPr lvl="2"/>
            <a:r>
              <a:rPr lang="ko-KR" altLang="ko-KR" dirty="0" err="1" smtClean="0"/>
              <a:t>구분자에</a:t>
            </a:r>
            <a:r>
              <a:rPr lang="ko-KR" altLang="ko-KR" dirty="0" smtClean="0"/>
              <a:t> </a:t>
            </a:r>
            <a:r>
              <a:rPr lang="ko-KR" altLang="ko-KR" dirty="0"/>
              <a:t>더 많은 문자를 </a:t>
            </a:r>
            <a:r>
              <a:rPr lang="ko-KR" altLang="ko-KR" dirty="0" smtClean="0"/>
              <a:t>삽입</a:t>
            </a:r>
            <a:endParaRPr lang="en-US" altLang="ko-KR" dirty="0" smtClean="0"/>
          </a:p>
          <a:p>
            <a:pPr lvl="3"/>
            <a:r>
              <a:rPr lang="ko-KR" altLang="ko-KR" dirty="0" smtClean="0"/>
              <a:t>분리된 </a:t>
            </a:r>
            <a:r>
              <a:rPr lang="ko-KR" altLang="ko-KR" dirty="0"/>
              <a:t>토큰이 많아지거나 하나 하나의 토큰에서 구분자가 </a:t>
            </a:r>
            <a:r>
              <a:rPr lang="ko-KR" altLang="ko-KR" dirty="0" smtClean="0"/>
              <a:t>사라</a:t>
            </a:r>
            <a:r>
              <a:rPr lang="ko-KR" altLang="en-US" dirty="0" smtClean="0"/>
              <a:t>짐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분리 </a:t>
            </a:r>
            <a:r>
              <a:rPr lang="ko-KR" altLang="en-US" dirty="0" smtClean="0"/>
              <a:t>함수 </a:t>
            </a:r>
            <a:r>
              <a:rPr lang="en-US" altLang="ko-KR" dirty="0" err="1"/>
              <a:t>strtok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502" y="4881849"/>
            <a:ext cx="531495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2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6" y="1161696"/>
            <a:ext cx="3922499" cy="5326652"/>
          </a:xfrm>
        </p:spPr>
        <p:txBody>
          <a:bodyPr/>
          <a:lstStyle/>
          <a:p>
            <a:pPr lvl="0"/>
            <a:r>
              <a:rPr lang="ko-KR" altLang="ko-KR" dirty="0" smtClean="0"/>
              <a:t>문장 </a:t>
            </a:r>
            <a:r>
              <a:rPr lang="en-US" altLang="ko-KR" dirty="0"/>
              <a:t>ptoken = strtok(str</a:t>
            </a:r>
            <a:r>
              <a:rPr lang="en-US" altLang="ko-KR" dirty="0"/>
              <a:t>, delimiter</a:t>
            </a:r>
            <a:r>
              <a:rPr lang="en-US" altLang="ko-KR" dirty="0" smtClean="0"/>
              <a:t>);</a:t>
            </a:r>
          </a:p>
          <a:p>
            <a:pPr lvl="1"/>
            <a:r>
              <a:rPr lang="ko-KR" altLang="ko-KR" dirty="0" smtClean="0"/>
              <a:t>첫 </a:t>
            </a:r>
            <a:r>
              <a:rPr lang="ko-KR" altLang="ko-KR" dirty="0"/>
              <a:t>토큰을 </a:t>
            </a:r>
            <a:r>
              <a:rPr lang="ko-KR" altLang="ko-KR" dirty="0" smtClean="0"/>
              <a:t>추출</a:t>
            </a:r>
            <a:r>
              <a:rPr lang="en-US" altLang="ko-KR" dirty="0" smtClean="0"/>
              <a:t> </a:t>
            </a:r>
            <a:endParaRPr lang="ko-KR" altLang="ko-KR" dirty="0"/>
          </a:p>
          <a:p>
            <a:pPr lvl="1"/>
            <a:r>
              <a:rPr lang="ko-KR" altLang="ko-KR" dirty="0"/>
              <a:t>결과를 저장한</a:t>
            </a:r>
            <a:r>
              <a:rPr lang="en-US" altLang="ko-KR" dirty="0"/>
              <a:t> </a:t>
            </a:r>
            <a:r>
              <a:rPr lang="en-US" altLang="ko-KR" dirty="0" err="1" smtClean="0"/>
              <a:t>ptoken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NULL</a:t>
            </a:r>
            <a:r>
              <a:rPr lang="ko-KR" altLang="ko-KR" dirty="0"/>
              <a:t>이면 더 이상 </a:t>
            </a:r>
            <a:r>
              <a:rPr lang="ko-KR" altLang="ko-KR" dirty="0" smtClean="0"/>
              <a:t>분리할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ko-KR" dirty="0" smtClean="0"/>
              <a:t>토큰이 </a:t>
            </a:r>
            <a:r>
              <a:rPr lang="ko-KR" altLang="ko-KR" dirty="0"/>
              <a:t>없는 </a:t>
            </a:r>
            <a:r>
              <a:rPr lang="ko-KR" altLang="ko-KR" dirty="0" smtClean="0"/>
              <a:t>경우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계속 </a:t>
            </a:r>
            <a:r>
              <a:rPr lang="ko-KR" altLang="ko-KR" dirty="0"/>
              <a:t>토큰을 </a:t>
            </a:r>
            <a:r>
              <a:rPr lang="ko-KR" altLang="ko-KR" dirty="0" smtClean="0"/>
              <a:t>추출하려면</a:t>
            </a:r>
            <a:endParaRPr lang="en-US" altLang="ko-KR" dirty="0" smtClean="0"/>
          </a:p>
          <a:p>
            <a:pPr lvl="1"/>
            <a:r>
              <a:rPr lang="en-US" altLang="ko-KR" dirty="0"/>
              <a:t>(</a:t>
            </a:r>
            <a:r>
              <a:rPr lang="en-US" altLang="ko-KR" dirty="0" err="1"/>
              <a:t>ptoken</a:t>
            </a:r>
            <a:r>
              <a:rPr lang="en-US" altLang="ko-KR" dirty="0"/>
              <a:t> != NULL) 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검사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while </a:t>
            </a:r>
            <a:r>
              <a:rPr lang="ko-KR" altLang="ko-KR" dirty="0"/>
              <a:t>반복으로 추출된 토큰이 </a:t>
            </a:r>
            <a:r>
              <a:rPr lang="ko-KR" altLang="ko-KR" dirty="0" smtClean="0"/>
              <a:t>있는지</a:t>
            </a:r>
            <a:r>
              <a:rPr lang="en-US" altLang="ko-KR" dirty="0" smtClean="0"/>
              <a:t> </a:t>
            </a:r>
            <a:r>
              <a:rPr lang="ko-KR" altLang="en-US" dirty="0" smtClean="0"/>
              <a:t>검사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strtok</a:t>
            </a:r>
            <a:r>
              <a:rPr lang="en-US" altLang="ko-KR" dirty="0" smtClean="0"/>
              <a:t>(NULL</a:t>
            </a:r>
            <a:r>
              <a:rPr lang="en-US" altLang="ko-KR" dirty="0"/>
              <a:t>, delimiter)</a:t>
            </a:r>
            <a:r>
              <a:rPr lang="ko-KR" altLang="ko-KR" dirty="0" smtClean="0"/>
              <a:t>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ko-KR" dirty="0" smtClean="0"/>
              <a:t>호출</a:t>
            </a:r>
            <a:endParaRPr lang="en-US" altLang="ko-KR" dirty="0" smtClean="0"/>
          </a:p>
          <a:p>
            <a:pPr lvl="3"/>
            <a:r>
              <a:rPr lang="en-US" altLang="ko-KR" dirty="0"/>
              <a:t>NULL</a:t>
            </a:r>
            <a:r>
              <a:rPr lang="ko-KR" altLang="ko-KR" dirty="0"/>
              <a:t>을 첫 번째 </a:t>
            </a:r>
            <a:r>
              <a:rPr lang="ko-KR" altLang="ko-KR" dirty="0" smtClean="0"/>
              <a:t>인자 </a:t>
            </a:r>
            <a:endParaRPr lang="en-US" altLang="ko-KR" dirty="0" smtClean="0"/>
          </a:p>
          <a:p>
            <a:pPr lvl="3"/>
            <a:r>
              <a:rPr lang="ko-KR" altLang="ko-KR" dirty="0" smtClean="0"/>
              <a:t>그 </a:t>
            </a:r>
            <a:r>
              <a:rPr lang="ko-KR" altLang="ko-KR" dirty="0"/>
              <a:t>다음 토큰을 </a:t>
            </a:r>
            <a:r>
              <a:rPr lang="ko-KR" altLang="ko-KR" dirty="0" smtClean="0"/>
              <a:t>반환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/>
              <a:t>함수</a:t>
            </a:r>
            <a:r>
              <a:rPr lang="en-US" altLang="ko-KR" dirty="0"/>
              <a:t> </a:t>
            </a:r>
            <a:r>
              <a:rPr lang="en-US" altLang="ko-KR" dirty="0" err="1"/>
              <a:t>strtok</a:t>
            </a:r>
            <a:r>
              <a:rPr lang="en-US" altLang="ko-KR" dirty="0"/>
              <a:t>()</a:t>
            </a:r>
            <a:r>
              <a:rPr lang="ko-KR" altLang="ko-KR" dirty="0"/>
              <a:t>의 사용방법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4305116" y="473530"/>
            <a:ext cx="4672012" cy="5962650"/>
            <a:chOff x="1431939" y="2009775"/>
            <a:chExt cx="6278548" cy="728662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3512" y="2009775"/>
              <a:ext cx="6276975" cy="28384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1939" y="4800600"/>
              <a:ext cx="6276975" cy="449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358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6" y="1161696"/>
            <a:ext cx="3731999" cy="5326652"/>
          </a:xfrm>
        </p:spPr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err="1"/>
              <a:t>strlen</a:t>
            </a:r>
            <a:r>
              <a:rPr lang="en-US" altLang="ko-KR" dirty="0"/>
              <a:t>()</a:t>
            </a:r>
          </a:p>
          <a:p>
            <a:pPr lvl="1"/>
            <a:r>
              <a:rPr lang="en-US" altLang="ko-KR" dirty="0"/>
              <a:t>NULL </a:t>
            </a:r>
            <a:r>
              <a:rPr lang="ko-KR" altLang="en-US" dirty="0"/>
              <a:t>문자를 제외한 문자열 길이를 반환하는 함수</a:t>
            </a:r>
            <a:endParaRPr lang="en-US" altLang="ko-KR" dirty="0"/>
          </a:p>
          <a:p>
            <a:r>
              <a:rPr lang="ko-KR" altLang="en-US" dirty="0"/>
              <a:t>함수 </a:t>
            </a:r>
            <a:r>
              <a:rPr lang="en-US" altLang="ko-KR" dirty="0" err="1"/>
              <a:t>strlwr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/>
              <a:t>인자를 모두 소문자로 변환하여 반환</a:t>
            </a:r>
            <a:endParaRPr lang="en-US" altLang="ko-KR" dirty="0"/>
          </a:p>
          <a:p>
            <a:r>
              <a:rPr lang="ko-KR" altLang="en-US" dirty="0"/>
              <a:t>함수 </a:t>
            </a:r>
            <a:r>
              <a:rPr lang="en-US" altLang="ko-KR" dirty="0" err="1"/>
              <a:t>strupr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/>
              <a:t>인자를 모두 </a:t>
            </a:r>
            <a:r>
              <a:rPr lang="ko-KR" altLang="en-US" dirty="0" err="1"/>
              <a:t>대소문자로</a:t>
            </a:r>
            <a:r>
              <a:rPr lang="ko-KR" altLang="en-US" dirty="0"/>
              <a:t> 변환하여 반환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문자열의 길이와 위치 검색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106" y="1469598"/>
            <a:ext cx="4093743" cy="47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1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016D7B-2412-4F29-8077-A352A1C088F9}"/>
              </a:ext>
            </a:extLst>
          </p:cNvPr>
          <p:cNvSpPr/>
          <p:nvPr/>
        </p:nvSpPr>
        <p:spPr>
          <a:xfrm>
            <a:off x="0" y="0"/>
            <a:ext cx="9144000" cy="931817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8D23B1-CEA1-4BF9-9964-3D71317A19A3}"/>
              </a:ext>
            </a:extLst>
          </p:cNvPr>
          <p:cNvSpPr txBox="1"/>
          <p:nvPr/>
        </p:nvSpPr>
        <p:spPr>
          <a:xfrm>
            <a:off x="400595" y="230777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단원 목표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9B2ADD-9AB3-4431-9C3A-A20CE3A1DC38}"/>
              </a:ext>
            </a:extLst>
          </p:cNvPr>
          <p:cNvSpPr/>
          <p:nvPr/>
        </p:nvSpPr>
        <p:spPr>
          <a:xfrm>
            <a:off x="130628" y="1306286"/>
            <a:ext cx="8847909" cy="532093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892" y="353017"/>
            <a:ext cx="4913167" cy="627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0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6" y="1161696"/>
            <a:ext cx="4360649" cy="5326652"/>
          </a:xfrm>
        </p:spPr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err="1"/>
              <a:t>memcpy</a:t>
            </a:r>
            <a:r>
              <a:rPr lang="en-US" altLang="ko-KR" dirty="0"/>
              <a:t>()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lvl="1"/>
            <a:r>
              <a:rPr lang="ko-KR" altLang="en-US" dirty="0"/>
              <a:t>문자열 </a:t>
            </a:r>
            <a:r>
              <a:rPr lang="ko-KR" altLang="en-US" dirty="0" smtClean="0"/>
              <a:t>상수 </a:t>
            </a:r>
            <a:r>
              <a:rPr lang="en-US" altLang="ko-KR" dirty="0" err="1" smtClean="0"/>
              <a:t>str</a:t>
            </a:r>
            <a:endParaRPr lang="en-US" altLang="ko-KR" dirty="0" smtClean="0"/>
          </a:p>
          <a:p>
            <a:pPr lvl="2"/>
            <a:r>
              <a:rPr lang="ko-KR" altLang="en-US" dirty="0"/>
              <a:t>문자열 “</a:t>
            </a:r>
            <a:r>
              <a:rPr lang="en-US" altLang="ko-KR" dirty="0"/>
              <a:t>Python C”</a:t>
            </a:r>
            <a:r>
              <a:rPr lang="ko-KR" altLang="en-US" dirty="0"/>
              <a:t>를 저장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char </a:t>
            </a:r>
            <a:r>
              <a:rPr lang="ko-KR" altLang="en-US" dirty="0" err="1"/>
              <a:t>일차원</a:t>
            </a:r>
            <a:r>
              <a:rPr lang="ko-KR" altLang="en-US" dirty="0"/>
              <a:t> 배열 </a:t>
            </a:r>
            <a:r>
              <a:rPr lang="en-US" altLang="ko-KR" dirty="0"/>
              <a:t>s[50]</a:t>
            </a:r>
            <a:r>
              <a:rPr lang="ko-KR" altLang="en-US" dirty="0"/>
              <a:t>를 </a:t>
            </a:r>
            <a:r>
              <a:rPr lang="ko-KR" altLang="en-US" dirty="0" smtClean="0"/>
              <a:t>선언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함수 </a:t>
            </a:r>
            <a:r>
              <a:rPr lang="en-US" altLang="ko-KR" dirty="0" err="1"/>
              <a:t>memcpy</a:t>
            </a:r>
            <a:r>
              <a:rPr lang="en-US" altLang="ko-KR" dirty="0"/>
              <a:t>()</a:t>
            </a:r>
            <a:r>
              <a:rPr lang="ko-KR" altLang="en-US" dirty="0" smtClean="0"/>
              <a:t>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문자열 “</a:t>
            </a:r>
            <a:r>
              <a:rPr lang="en-US" altLang="ko-KR" dirty="0" smtClean="0"/>
              <a:t>Python C”</a:t>
            </a:r>
            <a:r>
              <a:rPr lang="ko-KR" altLang="en-US" dirty="0" smtClean="0"/>
              <a:t>이 저장된 </a:t>
            </a:r>
            <a:r>
              <a:rPr lang="en-US" altLang="ko-KR" dirty="0" err="1" smtClean="0"/>
              <a:t>str</a:t>
            </a:r>
            <a:r>
              <a:rPr lang="ko-KR" altLang="en-US" dirty="0" smtClean="0"/>
              <a:t>을 복사</a:t>
            </a:r>
            <a:endParaRPr lang="ko-KR" altLang="en-US" dirty="0"/>
          </a:p>
          <a:p>
            <a:r>
              <a:rPr lang="ko-KR" altLang="en-US" dirty="0" smtClean="0"/>
              <a:t>함수 </a:t>
            </a:r>
            <a:r>
              <a:rPr lang="en-US" altLang="ko-KR" dirty="0"/>
              <a:t>reverse()</a:t>
            </a:r>
            <a:r>
              <a:rPr lang="ko-KR" altLang="en-US" dirty="0"/>
              <a:t>를 호출</a:t>
            </a:r>
            <a:endParaRPr lang="en-US" altLang="ko-KR" dirty="0"/>
          </a:p>
          <a:p>
            <a:pPr lvl="1"/>
            <a:r>
              <a:rPr lang="ko-KR" altLang="en-US" dirty="0"/>
              <a:t>문자열을 역순으로 저장한 후 그 결과를 출력</a:t>
            </a:r>
            <a:endParaRPr lang="en-US" altLang="ko-KR" dirty="0"/>
          </a:p>
          <a:p>
            <a:pPr lvl="1"/>
            <a:r>
              <a:rPr lang="ko-KR" altLang="en-US" dirty="0"/>
              <a:t>함수 </a:t>
            </a:r>
            <a:r>
              <a:rPr lang="en-US" altLang="ko-KR" dirty="0"/>
              <a:t>reverse()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문자열 </a:t>
            </a:r>
            <a:r>
              <a:rPr lang="ko-KR" altLang="en-US" dirty="0"/>
              <a:t>배열을 역순으로 저장하는 함수</a:t>
            </a:r>
            <a:endParaRPr lang="en-US" altLang="ko-KR" dirty="0"/>
          </a:p>
          <a:p>
            <a:r>
              <a:rPr lang="ko-KR" altLang="en-US" dirty="0" smtClean="0"/>
              <a:t>원 </a:t>
            </a:r>
            <a:r>
              <a:rPr lang="ko-KR" altLang="en-US" dirty="0"/>
              <a:t>문자열과 역순 문자열을 출력</a:t>
            </a:r>
          </a:p>
          <a:p>
            <a:pPr lvl="1"/>
            <a:r>
              <a:rPr lang="en-US" altLang="ko-KR" dirty="0" smtClean="0"/>
              <a:t>Python</a:t>
            </a:r>
            <a:r>
              <a:rPr lang="ko-KR" altLang="en-US" dirty="0" smtClean="0"/>
              <a:t> </a:t>
            </a:r>
            <a:r>
              <a:rPr lang="en-US" altLang="ko-KR" dirty="0" smtClean="0"/>
              <a:t>C</a:t>
            </a:r>
            <a:endParaRPr lang="en-US" altLang="ko-KR" dirty="0"/>
          </a:p>
          <a:p>
            <a:pPr lvl="1"/>
            <a:r>
              <a:rPr lang="en-US" altLang="ko-KR" dirty="0" smtClean="0"/>
              <a:t>C </a:t>
            </a:r>
            <a:r>
              <a:rPr lang="en-US" altLang="ko-KR" dirty="0" err="1" smtClean="0"/>
              <a:t>nohtyp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Lab</a:t>
            </a:r>
            <a:r>
              <a:rPr lang="ko-KR" altLang="en-US" dirty="0"/>
              <a:t> 문자열을 역순으로 저장하는 함수 </a:t>
            </a:r>
            <a:r>
              <a:rPr lang="en-US" altLang="ko-KR" dirty="0"/>
              <a:t>reverse() </a:t>
            </a:r>
            <a:r>
              <a:rPr lang="ko-KR" altLang="en-US" dirty="0"/>
              <a:t>구현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708" y="919130"/>
            <a:ext cx="4359266" cy="43435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625" y="5325314"/>
            <a:ext cx="4178286" cy="13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65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여러 </a:t>
            </a:r>
            <a:r>
              <a:rPr lang="ko-KR" altLang="en-US" dirty="0"/>
              <a:t>개의 문자열을 처리하는 하나의 방법</a:t>
            </a:r>
            <a:endParaRPr lang="en-US" altLang="ko-KR" dirty="0"/>
          </a:p>
          <a:p>
            <a:pPr lvl="1"/>
            <a:r>
              <a:rPr lang="ko-KR" altLang="en-US" dirty="0"/>
              <a:t>하나의 문자 포인터가 하나의 문자열을 참조 가능</a:t>
            </a:r>
            <a:endParaRPr lang="en-US" altLang="ko-KR" dirty="0"/>
          </a:p>
          <a:p>
            <a:pPr lvl="2"/>
            <a:r>
              <a:rPr lang="ko-KR" altLang="en-US" dirty="0"/>
              <a:t>문자 포인터 배열은 여러 개의 문자열을 참조 가능</a:t>
            </a:r>
            <a:endParaRPr lang="en-US" altLang="ko-KR" dirty="0"/>
          </a:p>
          <a:p>
            <a:r>
              <a:rPr lang="ko-KR" altLang="en-US" dirty="0"/>
              <a:t>장 단점</a:t>
            </a:r>
            <a:endParaRPr lang="en-US" altLang="ko-KR" dirty="0"/>
          </a:p>
          <a:p>
            <a:pPr lvl="1"/>
            <a:r>
              <a:rPr lang="ko-KR" altLang="en-US" dirty="0" smtClean="0"/>
              <a:t>문자 </a:t>
            </a:r>
            <a:r>
              <a:rPr lang="ko-KR" altLang="en-US" dirty="0"/>
              <a:t>포인터를 사용해서는 문자열 상수의 수정은 불가능</a:t>
            </a:r>
            <a:endParaRPr lang="en-US" altLang="ko-KR" dirty="0"/>
          </a:p>
          <a:p>
            <a:pPr lvl="2"/>
            <a:r>
              <a:rPr lang="ko-KR" altLang="en-US" dirty="0"/>
              <a:t>문장 </a:t>
            </a:r>
            <a:r>
              <a:rPr lang="en-US" altLang="ko-KR" dirty="0"/>
              <a:t>pa[0][2] = ‘v’;</a:t>
            </a:r>
            <a:r>
              <a:rPr lang="ko-KR" altLang="en-US" dirty="0"/>
              <a:t>와 같이 문자열의 수정은 </a:t>
            </a:r>
            <a:r>
              <a:rPr lang="ko-KR" altLang="en-US" dirty="0" err="1"/>
              <a:t>실행오류가</a:t>
            </a:r>
            <a:r>
              <a:rPr lang="ko-KR" altLang="en-US" dirty="0"/>
              <a:t> 발생 </a:t>
            </a:r>
            <a:endParaRPr lang="en-US" altLang="ko-KR" dirty="0" smtClean="0"/>
          </a:p>
          <a:p>
            <a:pPr lvl="2"/>
            <a:r>
              <a:rPr lang="ko-KR" altLang="ko-KR" dirty="0"/>
              <a:t>문자 포인터 배열 </a:t>
            </a:r>
            <a:r>
              <a:rPr lang="en-US" altLang="ko-KR" dirty="0"/>
              <a:t>pa</a:t>
            </a:r>
            <a:r>
              <a:rPr lang="ko-KR" altLang="ko-KR" dirty="0"/>
              <a:t>를 </a:t>
            </a:r>
            <a:r>
              <a:rPr lang="ko-KR" altLang="ko-KR" dirty="0" smtClean="0"/>
              <a:t>이용</a:t>
            </a:r>
            <a:endParaRPr lang="en-US" altLang="ko-KR" dirty="0" smtClean="0"/>
          </a:p>
          <a:p>
            <a:pPr lvl="3"/>
            <a:r>
              <a:rPr lang="ko-KR" altLang="ko-KR" dirty="0" smtClean="0"/>
              <a:t>각 </a:t>
            </a:r>
            <a:r>
              <a:rPr lang="ko-KR" altLang="ko-KR" dirty="0"/>
              <a:t>문자열을 출력하려면 </a:t>
            </a:r>
            <a:r>
              <a:rPr lang="en-US" altLang="ko-KR" dirty="0"/>
              <a:t>pa[</a:t>
            </a:r>
            <a:r>
              <a:rPr lang="en-US" altLang="ko-KR" dirty="0" err="1"/>
              <a:t>i</a:t>
            </a:r>
            <a:r>
              <a:rPr lang="en-US" altLang="ko-KR" dirty="0"/>
              <a:t>]</a:t>
            </a:r>
            <a:r>
              <a:rPr lang="ko-KR" altLang="ko-KR" dirty="0"/>
              <a:t>로 형식제어문자</a:t>
            </a:r>
            <a:r>
              <a:rPr lang="en-US" altLang="ko-KR" dirty="0"/>
              <a:t> %s</a:t>
            </a:r>
            <a:r>
              <a:rPr lang="ko-KR" altLang="ko-KR" dirty="0"/>
              <a:t>를 이용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 포인터 배열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374" y="3611607"/>
            <a:ext cx="6362700" cy="307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6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5" y="2872074"/>
            <a:ext cx="7353300" cy="3558925"/>
          </a:xfrm>
          <a:prstGeom prst="rect">
            <a:avLst/>
          </a:prstGeom>
          <a:solidFill>
            <a:schemeClr val="bg1">
              <a:alpha val="45000"/>
            </a:schemeClr>
          </a:solidFill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6" y="1161695"/>
            <a:ext cx="7989674" cy="5611387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문자 이차원 배열</a:t>
            </a:r>
            <a:endParaRPr lang="en-US" altLang="ko-KR" dirty="0"/>
          </a:p>
          <a:p>
            <a:pPr lvl="1"/>
            <a:r>
              <a:rPr lang="ko-KR" altLang="en-US" dirty="0" smtClean="0"/>
              <a:t>이차원 </a:t>
            </a:r>
            <a:r>
              <a:rPr lang="ko-KR" altLang="en-US" dirty="0"/>
              <a:t>배열의 열 </a:t>
            </a:r>
            <a:r>
              <a:rPr lang="ko-KR" altLang="en-US" dirty="0" smtClean="0"/>
              <a:t>크기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문자열 </a:t>
            </a:r>
            <a:r>
              <a:rPr lang="ko-KR" altLang="en-US" dirty="0"/>
              <a:t>중에서 가장 긴 문자열의 길이보다 </a:t>
            </a:r>
            <a:r>
              <a:rPr lang="en-US" altLang="ko-KR" dirty="0"/>
              <a:t>1 </a:t>
            </a:r>
            <a:r>
              <a:rPr lang="ko-KR" altLang="en-US" dirty="0"/>
              <a:t>크게 지정</a:t>
            </a:r>
            <a:endParaRPr lang="en-US" altLang="ko-KR" dirty="0"/>
          </a:p>
          <a:p>
            <a:pPr lvl="3"/>
            <a:r>
              <a:rPr lang="ko-KR" altLang="en-US" dirty="0"/>
              <a:t>가장 긴 문자열 </a:t>
            </a:r>
            <a:r>
              <a:rPr lang="en-US" altLang="ko-KR" dirty="0"/>
              <a:t>"java"</a:t>
            </a:r>
            <a:r>
              <a:rPr lang="ko-KR" altLang="en-US" dirty="0"/>
              <a:t>보다 </a:t>
            </a:r>
            <a:r>
              <a:rPr lang="en-US" altLang="ko-KR" dirty="0"/>
              <a:t>1</a:t>
            </a:r>
            <a:r>
              <a:rPr lang="ko-KR" altLang="en-US" dirty="0"/>
              <a:t>이 큰 </a:t>
            </a:r>
            <a:r>
              <a:rPr lang="en-US" altLang="ko-KR" dirty="0"/>
              <a:t>5</a:t>
            </a:r>
            <a:r>
              <a:rPr lang="ko-KR" altLang="en-US" dirty="0"/>
              <a:t>를 </a:t>
            </a:r>
            <a:r>
              <a:rPr lang="en-US" altLang="ko-KR" dirty="0"/>
              <a:t>2</a:t>
            </a:r>
            <a:r>
              <a:rPr lang="ko-KR" altLang="en-US" dirty="0"/>
              <a:t>차원 배열의 열 크기로 지정</a:t>
            </a:r>
            <a:endParaRPr lang="en-US" altLang="ko-KR" dirty="0"/>
          </a:p>
          <a:p>
            <a:pPr lvl="1"/>
            <a:r>
              <a:rPr lang="ko-KR" altLang="en-US" dirty="0"/>
              <a:t>물론 이차원 배열의 행의 크기는 문자열 </a:t>
            </a:r>
            <a:r>
              <a:rPr lang="ko-KR" altLang="en-US" dirty="0" err="1" smtClean="0"/>
              <a:t>갯수</a:t>
            </a:r>
            <a:endParaRPr lang="en-US" altLang="ko-KR" dirty="0"/>
          </a:p>
          <a:p>
            <a:pPr lvl="2"/>
            <a:r>
              <a:rPr lang="en-US" altLang="ko-KR" dirty="0"/>
              <a:t>3</a:t>
            </a:r>
            <a:r>
              <a:rPr lang="ko-KR" altLang="en-US" dirty="0"/>
              <a:t>으로 지정하거나 공백으로 비워 둠</a:t>
            </a:r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장 단점</a:t>
            </a:r>
            <a:endParaRPr lang="en-US" altLang="ko-KR" dirty="0"/>
          </a:p>
          <a:p>
            <a:pPr lvl="1"/>
            <a:r>
              <a:rPr lang="ko-KR" altLang="en-US" dirty="0" smtClean="0"/>
              <a:t>이차원 </a:t>
            </a:r>
            <a:r>
              <a:rPr lang="ko-KR" altLang="en-US" dirty="0"/>
              <a:t>배열에서 모든 열 </a:t>
            </a:r>
            <a:r>
              <a:rPr lang="ko-KR" altLang="en-US" dirty="0" smtClean="0"/>
              <a:t>수가 동일하게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메모리에 </a:t>
            </a:r>
            <a:r>
              <a:rPr lang="ko-KR" altLang="en-US" dirty="0"/>
              <a:t>할당</a:t>
            </a:r>
          </a:p>
          <a:p>
            <a:pPr lvl="2"/>
            <a:r>
              <a:rPr lang="ko-KR" altLang="en-US" dirty="0"/>
              <a:t>열의 길이가 서로 다른 경우에는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‘</a:t>
            </a:r>
            <a:r>
              <a:rPr lang="en-US" altLang="ko-KR" dirty="0"/>
              <a:t>\0’ </a:t>
            </a:r>
            <a:r>
              <a:rPr lang="ko-KR" altLang="en-US" dirty="0"/>
              <a:t>문자가 들어가 낭비</a:t>
            </a:r>
          </a:p>
          <a:p>
            <a:pPr lvl="1"/>
            <a:r>
              <a:rPr lang="ko-KR" altLang="en-US" dirty="0"/>
              <a:t>문자열을 수정 가능</a:t>
            </a:r>
            <a:endParaRPr lang="en-US" altLang="ko-KR" dirty="0"/>
          </a:p>
          <a:p>
            <a:pPr lvl="2"/>
            <a:r>
              <a:rPr lang="en-US" altLang="ko-KR" dirty="0"/>
              <a:t>ca[0][2] = ‘v’;</a:t>
            </a:r>
            <a:r>
              <a:rPr lang="ko-KR" altLang="en-US" dirty="0"/>
              <a:t>와 같이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 원하는 문자 수정이 가능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문자의 이차원 배열을 이용하는 방법</a:t>
            </a:r>
          </a:p>
        </p:txBody>
      </p:sp>
    </p:spTree>
    <p:extLst>
      <p:ext uri="{BB962C8B-B14F-4D97-AF65-F5344CB8AC3E}">
        <p14:creationId xmlns:p14="http://schemas.microsoft.com/office/powerpoint/2010/main" val="127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여러 개의 문자열을 선언과 동시에 저장하고 처리하는 방법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723737" y="1355665"/>
            <a:ext cx="6167437" cy="4938713"/>
            <a:chOff x="709612" y="2205037"/>
            <a:chExt cx="7724775" cy="577215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9612" y="2205037"/>
              <a:ext cx="7724775" cy="244792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9612" y="4652962"/>
              <a:ext cx="7724775" cy="3324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767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main(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argc</a:t>
            </a:r>
            <a:r>
              <a:rPr lang="en-US" altLang="ko-KR" dirty="0"/>
              <a:t>, char *</a:t>
            </a:r>
            <a:r>
              <a:rPr lang="en-US" altLang="ko-KR" dirty="0" err="1"/>
              <a:t>argv</a:t>
            </a:r>
            <a:r>
              <a:rPr lang="en-US" altLang="ko-KR" dirty="0"/>
              <a:t>[])</a:t>
            </a:r>
          </a:p>
          <a:p>
            <a:pPr lvl="1"/>
            <a:r>
              <a:rPr lang="ko-KR" altLang="en-US" dirty="0" err="1" smtClean="0"/>
              <a:t>도스명령어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dir</a:t>
            </a:r>
            <a:r>
              <a:rPr lang="ko-KR" altLang="en-US" dirty="0"/>
              <a:t>를 </a:t>
            </a:r>
            <a:r>
              <a:rPr lang="ko-KR" altLang="en-US" dirty="0" smtClean="0"/>
              <a:t>프로그램으로 개발한다면 옵션 </a:t>
            </a:r>
            <a:r>
              <a:rPr lang="ko-KR" altLang="en-US" dirty="0"/>
              <a:t>“</a:t>
            </a:r>
            <a:r>
              <a:rPr lang="en-US" altLang="ko-KR" dirty="0"/>
              <a:t>/w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등은 어떻게 </a:t>
            </a:r>
            <a:r>
              <a:rPr lang="ko-KR" altLang="en-US" dirty="0"/>
              <a:t>인식할까</a:t>
            </a:r>
            <a:r>
              <a:rPr lang="en-US" altLang="ko-KR" dirty="0"/>
              <a:t>?</a:t>
            </a:r>
          </a:p>
          <a:p>
            <a:pPr lvl="2"/>
            <a:r>
              <a:rPr lang="ko-KR" altLang="en-US" dirty="0" err="1"/>
              <a:t>명령행</a:t>
            </a:r>
            <a:r>
              <a:rPr lang="ko-KR" altLang="en-US" dirty="0"/>
              <a:t> 인자</a:t>
            </a:r>
            <a:r>
              <a:rPr lang="en-US" altLang="ko-KR" dirty="0"/>
              <a:t>(command line arguments)</a:t>
            </a:r>
            <a:r>
              <a:rPr lang="ko-KR" altLang="en-US" dirty="0"/>
              <a:t>를 사용하는 방법 </a:t>
            </a:r>
            <a:endParaRPr lang="en-US" altLang="ko-KR" dirty="0"/>
          </a:p>
          <a:p>
            <a:pPr lvl="3"/>
            <a:r>
              <a:rPr lang="ko-KR" altLang="en-US" dirty="0" err="1"/>
              <a:t>명령행에서</a:t>
            </a:r>
            <a:r>
              <a:rPr lang="ko-KR" altLang="en-US" dirty="0"/>
              <a:t> 입력하는 문자열을 프로그램으로 전달하는 방법</a:t>
            </a:r>
            <a:endParaRPr lang="en-US" altLang="ko-KR" dirty="0"/>
          </a:p>
          <a:p>
            <a:r>
              <a:rPr lang="ko-KR" altLang="en-US" dirty="0"/>
              <a:t>프로그램에서 </a:t>
            </a:r>
            <a:r>
              <a:rPr lang="ko-KR" altLang="en-US" dirty="0" err="1"/>
              <a:t>명령행</a:t>
            </a:r>
            <a:r>
              <a:rPr lang="ko-KR" altLang="en-US" dirty="0"/>
              <a:t> 인자를 받으려면</a:t>
            </a:r>
            <a:endParaRPr lang="en-US" altLang="ko-KR" dirty="0"/>
          </a:p>
          <a:p>
            <a:pPr lvl="1"/>
            <a:r>
              <a:rPr lang="ko-KR" altLang="en-US" dirty="0"/>
              <a:t>두 개의 인자 </a:t>
            </a:r>
            <a:r>
              <a:rPr lang="en-US" altLang="ko-KR" dirty="0" err="1"/>
              <a:t>argc</a:t>
            </a:r>
            <a:r>
              <a:rPr lang="ko-KR" altLang="en-US" dirty="0"/>
              <a:t>와 </a:t>
            </a:r>
            <a:r>
              <a:rPr lang="en-US" altLang="ko-KR" dirty="0" err="1"/>
              <a:t>argv</a:t>
            </a:r>
            <a:r>
              <a:rPr lang="ko-KR" altLang="en-US" dirty="0"/>
              <a:t>를 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argc</a:t>
            </a:r>
            <a:r>
              <a:rPr lang="en-US" altLang="ko-KR" dirty="0"/>
              <a:t>, char * </a:t>
            </a:r>
            <a:r>
              <a:rPr lang="en-US" altLang="ko-KR" dirty="0" err="1"/>
              <a:t>argv</a:t>
            </a:r>
            <a:r>
              <a:rPr lang="en-US" altLang="ko-KR" dirty="0"/>
              <a:t>[])</a:t>
            </a:r>
            <a:r>
              <a:rPr lang="ko-KR" altLang="en-US" dirty="0"/>
              <a:t>로 기술</a:t>
            </a:r>
            <a:endParaRPr lang="en-US" altLang="ko-KR" dirty="0"/>
          </a:p>
          <a:p>
            <a:pPr lvl="2"/>
            <a:r>
              <a:rPr lang="ko-KR" altLang="en-US" dirty="0"/>
              <a:t>매개변수 </a:t>
            </a:r>
            <a:r>
              <a:rPr lang="en-US" altLang="ko-KR" dirty="0" err="1" smtClean="0"/>
              <a:t>argc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명령행에서</a:t>
            </a:r>
            <a:r>
              <a:rPr lang="ko-KR" altLang="en-US" dirty="0" smtClean="0"/>
              <a:t> </a:t>
            </a:r>
            <a:r>
              <a:rPr lang="ko-KR" altLang="en-US" dirty="0"/>
              <a:t>입력한 문자열의 수</a:t>
            </a:r>
            <a:endParaRPr lang="en-US" altLang="ko-KR" dirty="0"/>
          </a:p>
          <a:p>
            <a:pPr lvl="2"/>
            <a:r>
              <a:rPr lang="en-US" altLang="ko-KR" dirty="0" err="1"/>
              <a:t>argv</a:t>
            </a:r>
            <a:r>
              <a:rPr lang="en-US" altLang="ko-KR" dirty="0" smtClean="0"/>
              <a:t>[]</a:t>
            </a:r>
          </a:p>
          <a:p>
            <a:pPr lvl="3"/>
            <a:r>
              <a:rPr lang="ko-KR" altLang="en-US" dirty="0" err="1" smtClean="0"/>
              <a:t>명령행에서</a:t>
            </a:r>
            <a:r>
              <a:rPr lang="ko-KR" altLang="en-US" dirty="0" smtClean="0"/>
              <a:t> </a:t>
            </a:r>
            <a:r>
              <a:rPr lang="ko-KR" altLang="en-US" dirty="0"/>
              <a:t>입력한 문자열을 전달 받는 문자 포인터 배열</a:t>
            </a:r>
            <a:endParaRPr lang="en-US" altLang="ko-KR" dirty="0"/>
          </a:p>
          <a:p>
            <a:pPr lvl="2"/>
            <a:r>
              <a:rPr lang="ko-KR" altLang="en-US" dirty="0"/>
              <a:t>실행 프로그램 이름도 하나의 </a:t>
            </a:r>
            <a:r>
              <a:rPr lang="ko-KR" altLang="en-US" dirty="0" err="1"/>
              <a:t>명령행</a:t>
            </a:r>
            <a:r>
              <a:rPr lang="ko-KR" altLang="en-US" dirty="0"/>
              <a:t> 인자에 포함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명령행</a:t>
            </a:r>
            <a:r>
              <a:rPr lang="ko-KR" altLang="en-US" dirty="0" smtClean="0"/>
              <a:t> 인자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862" y="4460697"/>
            <a:ext cx="7155367" cy="212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53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메뉴 </a:t>
            </a:r>
            <a:r>
              <a:rPr lang="en-US" altLang="ko-KR" dirty="0"/>
              <a:t>[</a:t>
            </a:r>
            <a:r>
              <a:rPr lang="ko-KR" altLang="en-US" dirty="0"/>
              <a:t>프로젝트</a:t>
            </a:r>
            <a:r>
              <a:rPr lang="en-US" altLang="ko-KR" dirty="0"/>
              <a:t>/{</a:t>
            </a:r>
            <a:r>
              <a:rPr lang="ko-KR" altLang="en-US" dirty="0"/>
              <a:t>프로젝트이름</a:t>
            </a:r>
            <a:r>
              <a:rPr lang="en-US" altLang="ko-KR" dirty="0"/>
              <a:t>} </a:t>
            </a:r>
            <a:r>
              <a:rPr lang="ko-KR" altLang="en-US" dirty="0"/>
              <a:t>속성</a:t>
            </a:r>
            <a:r>
              <a:rPr lang="en-US" altLang="ko-KR" dirty="0"/>
              <a:t>…]</a:t>
            </a:r>
            <a:r>
              <a:rPr lang="ko-KR" altLang="en-US" dirty="0"/>
              <a:t>를 누르거나</a:t>
            </a:r>
          </a:p>
          <a:p>
            <a:pPr lvl="1"/>
            <a:r>
              <a:rPr lang="ko-KR" altLang="en-US" dirty="0"/>
              <a:t>단축 키 </a:t>
            </a:r>
            <a:r>
              <a:rPr lang="en-US" altLang="ko-KR" dirty="0"/>
              <a:t>Alt+F7</a:t>
            </a:r>
            <a:r>
              <a:rPr lang="ko-KR" altLang="en-US" dirty="0"/>
              <a:t>을 눌러 다음 대화상자에서 설정</a:t>
            </a:r>
            <a:endParaRPr lang="en-US" altLang="ko-KR" dirty="0"/>
          </a:p>
          <a:p>
            <a:pPr lvl="2"/>
            <a:r>
              <a:rPr lang="ko-KR" altLang="en-US" dirty="0"/>
              <a:t>대화상자 </a:t>
            </a:r>
            <a:r>
              <a:rPr lang="en-US" altLang="ko-KR" dirty="0"/>
              <a:t>[{</a:t>
            </a:r>
            <a:r>
              <a:rPr lang="ko-KR" altLang="en-US" dirty="0"/>
              <a:t>프로젝트이름</a:t>
            </a:r>
            <a:r>
              <a:rPr lang="en-US" altLang="ko-KR" dirty="0"/>
              <a:t>} </a:t>
            </a:r>
            <a:r>
              <a:rPr lang="ko-KR" altLang="en-US" dirty="0"/>
              <a:t>속성 페이지</a:t>
            </a:r>
            <a:r>
              <a:rPr lang="en-US" altLang="ko-KR" dirty="0"/>
              <a:t>]</a:t>
            </a:r>
            <a:r>
              <a:rPr lang="ko-KR" altLang="en-US" dirty="0"/>
              <a:t>의 항목 </a:t>
            </a:r>
            <a:r>
              <a:rPr lang="en-US" altLang="ko-KR" dirty="0"/>
              <a:t>[</a:t>
            </a:r>
            <a:r>
              <a:rPr lang="ko-KR" altLang="en-US" dirty="0"/>
              <a:t>디버깅</a:t>
            </a:r>
            <a:r>
              <a:rPr lang="en-US" altLang="ko-KR" dirty="0"/>
              <a:t>]</a:t>
            </a:r>
            <a:r>
              <a:rPr lang="ko-KR" altLang="en-US" dirty="0"/>
              <a:t>을 누르고</a:t>
            </a:r>
            <a:endParaRPr lang="en-US" altLang="ko-KR" dirty="0"/>
          </a:p>
          <a:p>
            <a:pPr lvl="2"/>
            <a:r>
              <a:rPr lang="ko-KR" altLang="en-US" dirty="0"/>
              <a:t>중간의 </a:t>
            </a:r>
            <a:r>
              <a:rPr lang="en-US" altLang="ko-KR" dirty="0"/>
              <a:t>[</a:t>
            </a:r>
            <a:r>
              <a:rPr lang="ko-KR" altLang="en-US" dirty="0"/>
              <a:t>명령 인수</a:t>
            </a:r>
            <a:r>
              <a:rPr lang="en-US" altLang="ko-KR" dirty="0"/>
              <a:t>] </a:t>
            </a:r>
            <a:r>
              <a:rPr lang="ko-KR" altLang="en-US" dirty="0"/>
              <a:t>의 입력 상자에 인자를 기술</a:t>
            </a:r>
            <a:endParaRPr lang="en-US" altLang="ko-KR" dirty="0"/>
          </a:p>
          <a:p>
            <a:pPr lvl="3"/>
            <a:r>
              <a:rPr lang="ko-KR" altLang="en-US" dirty="0"/>
              <a:t>이 입력 상자에는 실행파일 이름 뒤의 옵션만을 기술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비주얼</a:t>
            </a:r>
            <a:r>
              <a:rPr lang="ko-KR" altLang="en-US" dirty="0"/>
              <a:t> 스튜디오에서 </a:t>
            </a:r>
            <a:r>
              <a:rPr lang="ko-KR" altLang="en-US" dirty="0" err="1"/>
              <a:t>명령행</a:t>
            </a:r>
            <a:r>
              <a:rPr lang="ko-KR" altLang="en-US" dirty="0"/>
              <a:t> 인자를 설정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794685"/>
            <a:ext cx="5295900" cy="384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7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명령행</a:t>
            </a:r>
            <a:r>
              <a:rPr lang="ko-KR" altLang="en-US" dirty="0"/>
              <a:t> 인자 출력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1117144"/>
            <a:ext cx="7943850" cy="503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53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\ch12\x64\Debug </a:t>
            </a:r>
            <a:r>
              <a:rPr lang="ko-KR" altLang="ko-KR" dirty="0" smtClean="0"/>
              <a:t>폴더</a:t>
            </a:r>
            <a:endParaRPr lang="en-US" altLang="ko-KR" dirty="0" smtClean="0"/>
          </a:p>
          <a:p>
            <a:pPr lvl="1"/>
            <a:r>
              <a:rPr lang="ko-KR" altLang="ko-KR" dirty="0" err="1" smtClean="0"/>
              <a:t>비주얼</a:t>
            </a:r>
            <a:r>
              <a:rPr lang="ko-KR" altLang="ko-KR" dirty="0" smtClean="0"/>
              <a:t> </a:t>
            </a:r>
            <a:r>
              <a:rPr lang="ko-KR" altLang="ko-KR" dirty="0"/>
              <a:t>스튜디오의 실행파일이 생성된 </a:t>
            </a:r>
            <a:r>
              <a:rPr lang="ko-KR" altLang="en-US" dirty="0" smtClean="0"/>
              <a:t>폴더에서 </a:t>
            </a:r>
            <a:r>
              <a:rPr lang="ko-KR" altLang="ko-KR" dirty="0" smtClean="0"/>
              <a:t>명령 </a:t>
            </a:r>
            <a:r>
              <a:rPr lang="ko-KR" altLang="ko-KR" dirty="0"/>
              <a:t>프롬프트를 </a:t>
            </a:r>
            <a:r>
              <a:rPr lang="ko-KR" altLang="ko-KR" dirty="0" smtClean="0"/>
              <a:t>실행</a:t>
            </a:r>
            <a:endParaRPr lang="en-US" altLang="ko-KR" dirty="0" smtClean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명령행</a:t>
            </a:r>
            <a:r>
              <a:rPr lang="ko-KR" altLang="en-US" dirty="0" smtClean="0"/>
              <a:t> 인자 실행과 </a:t>
            </a:r>
            <a:r>
              <a:rPr lang="ko-KR" altLang="en-US" dirty="0" err="1" smtClean="0"/>
              <a:t>명령행</a:t>
            </a:r>
            <a:r>
              <a:rPr lang="ko-KR" altLang="en-US" dirty="0" smtClean="0"/>
              <a:t> 인자 전달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46" y="1960264"/>
            <a:ext cx="6721497" cy="455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2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6" y="1161696"/>
            <a:ext cx="3341474" cy="5326652"/>
          </a:xfrm>
        </p:spPr>
        <p:txBody>
          <a:bodyPr>
            <a:normAutofit/>
          </a:bodyPr>
          <a:lstStyle/>
          <a:p>
            <a:r>
              <a:rPr lang="ko-KR" altLang="ko-KR" dirty="0" err="1" smtClean="0"/>
              <a:t>일차원</a:t>
            </a:r>
            <a:r>
              <a:rPr lang="ko-KR" altLang="ko-KR" dirty="0" smtClean="0"/>
              <a:t> </a:t>
            </a:r>
            <a:r>
              <a:rPr lang="ko-KR" altLang="ko-KR" dirty="0" err="1" smtClean="0"/>
              <a:t>문자배열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str1</a:t>
            </a:r>
            <a:r>
              <a:rPr lang="en-US" altLang="ko-KR" dirty="0"/>
              <a:t>, str2, </a:t>
            </a:r>
            <a:r>
              <a:rPr lang="en-US" altLang="ko-KR" dirty="0" smtClean="0"/>
              <a:t>str3 </a:t>
            </a:r>
            <a:r>
              <a:rPr lang="ko-KR" altLang="en-US" dirty="0" smtClean="0"/>
              <a:t>선언</a:t>
            </a:r>
            <a:endParaRPr lang="en-US" altLang="ko-KR" dirty="0" smtClean="0"/>
          </a:p>
          <a:p>
            <a:pPr lvl="1"/>
            <a:r>
              <a:rPr lang="ko-KR" altLang="ko-KR" dirty="0"/>
              <a:t>문자열</a:t>
            </a:r>
            <a:r>
              <a:rPr lang="en-US" altLang="ko-KR" dirty="0"/>
              <a:t> “Python</a:t>
            </a:r>
            <a:r>
              <a:rPr lang="en-US" altLang="ko-KR" dirty="0" smtClean="0"/>
              <a:t>”,</a:t>
            </a:r>
            <a:br>
              <a:rPr lang="en-US" altLang="ko-KR" dirty="0" smtClean="0"/>
            </a:br>
            <a:r>
              <a:rPr lang="en-US" altLang="ko-KR" dirty="0" smtClean="0"/>
              <a:t>“</a:t>
            </a:r>
            <a:r>
              <a:rPr lang="en-US" altLang="ko-KR" dirty="0" err="1"/>
              <a:t>Kotlin</a:t>
            </a:r>
            <a:r>
              <a:rPr lang="en-US" altLang="ko-KR" dirty="0" smtClean="0"/>
              <a:t>”,</a:t>
            </a:r>
            <a:br>
              <a:rPr lang="en-US" altLang="ko-KR" dirty="0" smtClean="0"/>
            </a:br>
            <a:r>
              <a:rPr lang="en-US" altLang="ko-KR" dirty="0" smtClean="0"/>
              <a:t>“</a:t>
            </a:r>
            <a:r>
              <a:rPr lang="en-US" altLang="ko-KR" dirty="0" err="1"/>
              <a:t>Tensorflow</a:t>
            </a:r>
            <a:r>
              <a:rPr lang="en-US" altLang="ko-KR" dirty="0"/>
              <a:t>”</a:t>
            </a:r>
            <a:r>
              <a:rPr lang="ko-KR" altLang="ko-KR" dirty="0"/>
              <a:t>를 저장 </a:t>
            </a:r>
            <a:endParaRPr lang="en-US" altLang="ko-KR" dirty="0" smtClean="0"/>
          </a:p>
          <a:p>
            <a:r>
              <a:rPr lang="ko-KR" altLang="ko-KR" dirty="0" smtClean="0"/>
              <a:t>문자 </a:t>
            </a:r>
            <a:r>
              <a:rPr lang="ko-KR" altLang="ko-KR" dirty="0"/>
              <a:t>포인터 </a:t>
            </a:r>
            <a:r>
              <a:rPr lang="ko-KR" altLang="ko-KR" dirty="0" smtClean="0"/>
              <a:t>배열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pstr</a:t>
            </a:r>
            <a:r>
              <a:rPr lang="ko-KR" altLang="ko-KR" dirty="0"/>
              <a:t>을 </a:t>
            </a:r>
            <a:r>
              <a:rPr lang="ko-KR" altLang="ko-KR" dirty="0" smtClean="0"/>
              <a:t>선언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변수 </a:t>
            </a:r>
            <a:r>
              <a:rPr lang="en-US" altLang="ko-KR" dirty="0"/>
              <a:t>str1, str2, </a:t>
            </a:r>
            <a:r>
              <a:rPr lang="en-US" altLang="ko-KR" dirty="0" smtClean="0"/>
              <a:t>str3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r>
              <a:rPr lang="en-US" altLang="ko-KR" dirty="0" err="1" smtClean="0"/>
              <a:t>pstr</a:t>
            </a:r>
            <a:r>
              <a:rPr lang="ko-KR" altLang="ko-KR" dirty="0"/>
              <a:t>을 </a:t>
            </a:r>
            <a:r>
              <a:rPr lang="ko-KR" altLang="ko-KR" dirty="0" smtClean="0"/>
              <a:t>사용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저장된 </a:t>
            </a:r>
            <a:r>
              <a:rPr lang="ko-KR" altLang="ko-KR" dirty="0"/>
              <a:t>문자열과 문자를 적절히 </a:t>
            </a:r>
            <a:r>
              <a:rPr lang="ko-KR" altLang="ko-KR" dirty="0" smtClean="0"/>
              <a:t>출력</a:t>
            </a:r>
            <a:endParaRPr lang="ko-KR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LAB </a:t>
            </a:r>
            <a:r>
              <a:rPr lang="ko-KR" altLang="en-US" dirty="0"/>
              <a:t>여러 문자열 처리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575" y="1748599"/>
            <a:ext cx="5453062" cy="415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5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59411" y="2616859"/>
            <a:ext cx="37994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감사합니다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.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697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문자</a:t>
            </a:r>
            <a:endParaRPr lang="en-US" altLang="ko-KR" dirty="0"/>
          </a:p>
          <a:p>
            <a:pPr lvl="1"/>
            <a:r>
              <a:rPr lang="ko-KR" altLang="en-US" dirty="0"/>
              <a:t>영어의 알파벳이나 한글의 한 글자를 작은 따옴표로 둘러싸서 ‘</a:t>
            </a:r>
            <a:r>
              <a:rPr lang="en-US" altLang="ko-KR" dirty="0"/>
              <a:t>A’</a:t>
            </a:r>
            <a:r>
              <a:rPr lang="ko-KR" altLang="en-US" dirty="0"/>
              <a:t>와 같이 표기</a:t>
            </a:r>
            <a:endParaRPr lang="en-US" altLang="ko-KR" dirty="0"/>
          </a:p>
          <a:p>
            <a:pPr lvl="2"/>
            <a:r>
              <a:rPr lang="en-US" altLang="ko-KR" dirty="0"/>
              <a:t>C </a:t>
            </a:r>
            <a:r>
              <a:rPr lang="ko-KR" altLang="en-US" dirty="0"/>
              <a:t>언어에서 저장공간 크기 </a:t>
            </a:r>
            <a:r>
              <a:rPr lang="en-US" altLang="ko-KR" dirty="0"/>
              <a:t>1</a:t>
            </a:r>
            <a:r>
              <a:rPr lang="ko-KR" altLang="en-US" dirty="0"/>
              <a:t>바이트인 </a:t>
            </a:r>
            <a:r>
              <a:rPr lang="ko-KR" altLang="en-US" dirty="0" err="1"/>
              <a:t>자료형</a:t>
            </a:r>
            <a:r>
              <a:rPr lang="ko-KR" altLang="en-US" dirty="0"/>
              <a:t> </a:t>
            </a:r>
            <a:r>
              <a:rPr lang="en-US" altLang="ko-KR" dirty="0"/>
              <a:t>char</a:t>
            </a:r>
            <a:r>
              <a:rPr lang="ko-KR" altLang="en-US" dirty="0"/>
              <a:t>로 지원</a:t>
            </a:r>
            <a:endParaRPr lang="en-US" altLang="ko-KR" dirty="0"/>
          </a:p>
          <a:p>
            <a:pPr lvl="1"/>
            <a:r>
              <a:rPr lang="ko-KR" altLang="en-US" dirty="0"/>
              <a:t>작은 따옴표에 의해 표기된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문자를 문자 상수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문자열</a:t>
            </a:r>
            <a:r>
              <a:rPr lang="en-US" altLang="ko-KR" dirty="0"/>
              <a:t>(string)</a:t>
            </a:r>
          </a:p>
          <a:p>
            <a:pPr lvl="1"/>
            <a:r>
              <a:rPr lang="ko-KR" altLang="en-US" dirty="0"/>
              <a:t>문자의 모임인 일련의 문자</a:t>
            </a:r>
            <a:endParaRPr lang="en-US" altLang="ko-KR" dirty="0"/>
          </a:p>
          <a:p>
            <a:pPr lvl="2"/>
            <a:r>
              <a:rPr lang="ko-KR" altLang="en-US" dirty="0"/>
              <a:t>일련의 문자 앞 뒤로 큰 따옴표로 둘러싸서 “</a:t>
            </a:r>
            <a:r>
              <a:rPr lang="en-US" altLang="ko-KR" dirty="0"/>
              <a:t>java”</a:t>
            </a:r>
            <a:r>
              <a:rPr lang="ko-KR" altLang="en-US" dirty="0"/>
              <a:t>로 표기</a:t>
            </a:r>
            <a:endParaRPr lang="en-US" altLang="ko-KR" dirty="0"/>
          </a:p>
          <a:p>
            <a:pPr lvl="1"/>
            <a:r>
              <a:rPr lang="ko-KR" altLang="en-US" dirty="0"/>
              <a:t>큰 따옴표에 의해 표기된 문자열을 문자열 상수</a:t>
            </a:r>
            <a:endParaRPr lang="en-US" altLang="ko-KR" dirty="0"/>
          </a:p>
          <a:p>
            <a:pPr lvl="2"/>
            <a:r>
              <a:rPr lang="en-US" altLang="ko-KR" dirty="0"/>
              <a:t>“A”</a:t>
            </a:r>
            <a:r>
              <a:rPr lang="ko-KR" altLang="en-US" dirty="0"/>
              <a:t>처럼 문자 하나도 큰 따옴표로 둘러싸면 문자열 상수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ABC’</a:t>
            </a:r>
            <a:r>
              <a:rPr lang="ko-KR" altLang="en-US" dirty="0"/>
              <a:t>처럼 작은 따옴표로 둘러싸도 문자가 될 수 없으며 오류가 발생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문자와 문자열의 개념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777" y="2208156"/>
            <a:ext cx="3226960" cy="13420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465" y="5176823"/>
            <a:ext cx="3952874" cy="131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6" y="1161696"/>
            <a:ext cx="8603852" cy="4353279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문자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char</a:t>
            </a:r>
            <a:r>
              <a:rPr lang="ko-KR" altLang="en-US" dirty="0"/>
              <a:t>형 변수에 문자를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r>
              <a:rPr lang="ko-KR" altLang="en-US" dirty="0" smtClean="0"/>
              <a:t>문자열</a:t>
            </a:r>
            <a:endParaRPr lang="en-US" altLang="ko-KR" dirty="0"/>
          </a:p>
          <a:p>
            <a:pPr lvl="1"/>
            <a:r>
              <a:rPr lang="ko-KR" altLang="en-US" dirty="0"/>
              <a:t>문자열을 저장하기 위한 </a:t>
            </a:r>
            <a:r>
              <a:rPr lang="ko-KR" altLang="en-US" dirty="0" err="1"/>
              <a:t>자료형을</a:t>
            </a:r>
            <a:r>
              <a:rPr lang="ko-KR" altLang="en-US" dirty="0"/>
              <a:t> 따로 제공하지 않음</a:t>
            </a:r>
            <a:endParaRPr lang="en-US" altLang="ko-KR" dirty="0"/>
          </a:p>
          <a:p>
            <a:pPr lvl="2"/>
            <a:r>
              <a:rPr lang="ko-KR" altLang="en-US" dirty="0"/>
              <a:t>문자 배열을 선언하여 각각의 원소에 문자를 저장</a:t>
            </a:r>
            <a:endParaRPr lang="en-US" altLang="ko-KR" dirty="0"/>
          </a:p>
          <a:p>
            <a:pPr lvl="2"/>
            <a:r>
              <a:rPr lang="ko-KR" altLang="en-US" dirty="0"/>
              <a:t>문자열의 마지막을 의미하는 </a:t>
            </a:r>
            <a:r>
              <a:rPr lang="en-US" altLang="ko-KR" dirty="0"/>
              <a:t>NULL </a:t>
            </a:r>
            <a:r>
              <a:rPr lang="ko-KR" altLang="en-US" dirty="0"/>
              <a:t>문자 ‘</a:t>
            </a:r>
            <a:r>
              <a:rPr lang="en-US" altLang="ko-KR" dirty="0"/>
              <a:t>\0’</a:t>
            </a:r>
            <a:r>
              <a:rPr lang="ko-KR" altLang="en-US" dirty="0"/>
              <a:t>가 마지막에 저장</a:t>
            </a:r>
            <a:endParaRPr lang="en-US" altLang="ko-KR" dirty="0"/>
          </a:p>
          <a:p>
            <a:pPr lvl="1"/>
            <a:r>
              <a:rPr lang="ko-KR" altLang="en-US" dirty="0"/>
              <a:t>문자열이 저장되는 </a:t>
            </a:r>
            <a:r>
              <a:rPr lang="ko-KR" altLang="en-US" dirty="0" err="1"/>
              <a:t>배열크기</a:t>
            </a:r>
            <a:endParaRPr lang="en-US" altLang="ko-KR" dirty="0"/>
          </a:p>
          <a:p>
            <a:pPr lvl="2"/>
            <a:r>
              <a:rPr lang="ko-KR" altLang="en-US" dirty="0"/>
              <a:t>반드시 저장될 문자 수보다 </a:t>
            </a:r>
            <a:r>
              <a:rPr lang="en-US" altLang="ko-KR" dirty="0"/>
              <a:t>1</a:t>
            </a:r>
            <a:r>
              <a:rPr lang="ko-KR" altLang="en-US" dirty="0"/>
              <a:t>이 커야 널</a:t>
            </a:r>
            <a:r>
              <a:rPr lang="en-US" altLang="ko-KR" dirty="0"/>
              <a:t>(NULL) </a:t>
            </a:r>
            <a:r>
              <a:rPr lang="ko-KR" altLang="en-US" dirty="0"/>
              <a:t>문자를 문자열의 마지막으로 인식</a:t>
            </a:r>
            <a:endParaRPr lang="en-US" altLang="ko-KR" dirty="0"/>
          </a:p>
          <a:p>
            <a:pPr lvl="2"/>
            <a:r>
              <a:rPr lang="ko-KR" altLang="en-US" dirty="0"/>
              <a:t>문자열의 마지막에 널</a:t>
            </a:r>
            <a:r>
              <a:rPr lang="en-US" altLang="ko-KR" dirty="0"/>
              <a:t>(NULL) </a:t>
            </a:r>
            <a:r>
              <a:rPr lang="ko-KR" altLang="en-US" dirty="0"/>
              <a:t>문자가 없다면 출력과 같은 문자열 처리에 문제가 발생</a:t>
            </a:r>
            <a:endParaRPr lang="en-US" altLang="ko-KR" dirty="0"/>
          </a:p>
          <a:p>
            <a:pPr lvl="1"/>
            <a:r>
              <a:rPr lang="ko-KR" altLang="en-US" dirty="0"/>
              <a:t>배열 </a:t>
            </a:r>
            <a:r>
              <a:rPr lang="en-US" altLang="ko-KR" dirty="0" err="1"/>
              <a:t>csharp</a:t>
            </a:r>
            <a:r>
              <a:rPr lang="ko-KR" altLang="en-US" dirty="0"/>
              <a:t>의 크기를 </a:t>
            </a:r>
            <a:r>
              <a:rPr lang="en-US" altLang="ko-KR" dirty="0"/>
              <a:t>3</a:t>
            </a:r>
            <a:r>
              <a:rPr lang="ko-KR" altLang="en-US" dirty="0"/>
              <a:t>으로 선언한 후 배열 </a:t>
            </a:r>
            <a:r>
              <a:rPr lang="en-US" altLang="ko-KR" dirty="0" err="1"/>
              <a:t>csharp</a:t>
            </a:r>
            <a:r>
              <a:rPr lang="ko-KR" altLang="en-US" dirty="0"/>
              <a:t>에 문자열 “</a:t>
            </a:r>
            <a:r>
              <a:rPr lang="en-US" altLang="ko-KR" dirty="0"/>
              <a:t>C#”</a:t>
            </a:r>
            <a:r>
              <a:rPr lang="ko-KR" altLang="en-US" dirty="0"/>
              <a:t>을 저장</a:t>
            </a:r>
            <a:endParaRPr lang="en-US" altLang="ko-KR" dirty="0"/>
          </a:p>
          <a:p>
            <a:pPr lvl="2"/>
            <a:r>
              <a:rPr lang="ko-KR" altLang="en-US" dirty="0"/>
              <a:t>마지막 원소인 </a:t>
            </a:r>
            <a:r>
              <a:rPr lang="en-US" altLang="ko-KR" dirty="0" err="1"/>
              <a:t>csharp</a:t>
            </a:r>
            <a:r>
              <a:rPr lang="en-US" altLang="ko-KR" dirty="0"/>
              <a:t>[2]</a:t>
            </a:r>
            <a:r>
              <a:rPr lang="ko-KR" altLang="en-US" dirty="0"/>
              <a:t>에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‘</a:t>
            </a:r>
            <a:r>
              <a:rPr lang="en-US" altLang="ko-KR" dirty="0"/>
              <a:t>\0’</a:t>
            </a:r>
            <a:r>
              <a:rPr lang="ko-KR" altLang="en-US" dirty="0"/>
              <a:t>을 저장</a:t>
            </a:r>
            <a:endParaRPr lang="en-US" altLang="ko-KR" dirty="0"/>
          </a:p>
          <a:p>
            <a:r>
              <a:rPr lang="ko-KR" altLang="en-US" dirty="0" smtClean="0"/>
              <a:t>배열 </a:t>
            </a:r>
            <a:r>
              <a:rPr lang="ko-KR" altLang="en-US" dirty="0"/>
              <a:t>선언 시 초기화 방법</a:t>
            </a:r>
            <a:endParaRPr lang="en-US" altLang="ko-KR" dirty="0"/>
          </a:p>
          <a:p>
            <a:pPr lvl="1"/>
            <a:r>
              <a:rPr lang="ko-KR" altLang="en-US" dirty="0"/>
              <a:t>중괄호를 사용</a:t>
            </a:r>
            <a:endParaRPr lang="en-US" altLang="ko-KR" dirty="0"/>
          </a:p>
          <a:p>
            <a:pPr lvl="1"/>
            <a:r>
              <a:rPr lang="ko-KR" altLang="en-US" dirty="0"/>
              <a:t>문자 하나 하나를 쉼표로 구분하여 입력하고 마지막 문자로 널</a:t>
            </a:r>
            <a:r>
              <a:rPr lang="en-US" altLang="ko-KR" dirty="0"/>
              <a:t>(NULL)</a:t>
            </a:r>
            <a:r>
              <a:rPr lang="ko-KR" altLang="en-US" dirty="0"/>
              <a:t>인 ‘</a:t>
            </a:r>
            <a:r>
              <a:rPr lang="en-US" altLang="ko-KR" dirty="0"/>
              <a:t>\0’</a:t>
            </a:r>
            <a:r>
              <a:rPr lang="ko-KR" altLang="en-US" dirty="0"/>
              <a:t>을 삽입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문자와 문자열의 선언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3966873"/>
            <a:ext cx="4276725" cy="8813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5" y="5286571"/>
            <a:ext cx="5591175" cy="140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배열 선언 시 저장할 큰 따옴표를 사용해 문자열 상수를 바로 대입</a:t>
            </a:r>
            <a:endParaRPr lang="en-US" altLang="ko-KR" dirty="0"/>
          </a:p>
          <a:p>
            <a:pPr lvl="1"/>
            <a:r>
              <a:rPr lang="ko-KR" altLang="en-US" dirty="0"/>
              <a:t>배열 초기화 시 </a:t>
            </a:r>
            <a:r>
              <a:rPr lang="ko-KR" altLang="en-US" dirty="0" err="1"/>
              <a:t>배열크기는</a:t>
            </a:r>
            <a:r>
              <a:rPr lang="ko-KR" altLang="en-US" dirty="0"/>
              <a:t> 지정하지 않는 것이 더 편리</a:t>
            </a:r>
            <a:endParaRPr lang="en-US" altLang="ko-KR" dirty="0"/>
          </a:p>
          <a:p>
            <a:pPr lvl="2"/>
            <a:r>
              <a:rPr lang="ko-KR" altLang="en-US" dirty="0"/>
              <a:t>지정한다면 마지막 문자인 ‘</a:t>
            </a:r>
            <a:r>
              <a:rPr lang="en-US" altLang="ko-KR" dirty="0"/>
              <a:t>\0’</a:t>
            </a:r>
            <a:r>
              <a:rPr lang="ko-KR" altLang="en-US" dirty="0"/>
              <a:t>을 고려해 실제 문자 수보다 </a:t>
            </a:r>
            <a:r>
              <a:rPr lang="en-US" altLang="ko-KR" dirty="0"/>
              <a:t>1</a:t>
            </a:r>
            <a:r>
              <a:rPr lang="ko-KR" altLang="en-US" dirty="0"/>
              <a:t>이 더 크게 </a:t>
            </a:r>
            <a:r>
              <a:rPr lang="ko-KR" altLang="en-US" dirty="0" err="1"/>
              <a:t>배열크기를</a:t>
            </a:r>
            <a:r>
              <a:rPr lang="ko-KR" altLang="en-US" dirty="0"/>
              <a:t> 지정</a:t>
            </a:r>
            <a:endParaRPr lang="en-US" altLang="ko-KR" dirty="0"/>
          </a:p>
          <a:p>
            <a:pPr lvl="2"/>
            <a:r>
              <a:rPr lang="ko-KR" altLang="en-US" dirty="0"/>
              <a:t>지정한 </a:t>
            </a:r>
            <a:r>
              <a:rPr lang="ko-KR" altLang="en-US" dirty="0" err="1"/>
              <a:t>배열크기가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문자수</a:t>
            </a:r>
            <a:r>
              <a:rPr lang="en-US" altLang="ko-KR" dirty="0"/>
              <a:t>+1)</a:t>
            </a:r>
            <a:r>
              <a:rPr lang="ko-KR" altLang="en-US" dirty="0"/>
              <a:t>보다 크면 나머지 부분은 모두 ‘</a:t>
            </a:r>
            <a:r>
              <a:rPr lang="en-US" altLang="ko-KR" dirty="0"/>
              <a:t>\0’ </a:t>
            </a:r>
            <a:r>
              <a:rPr lang="ko-KR" altLang="en-US" dirty="0"/>
              <a:t>문자로 </a:t>
            </a:r>
            <a:r>
              <a:rPr lang="ko-KR" altLang="en-US" dirty="0" err="1"/>
              <a:t>채워짐</a:t>
            </a:r>
            <a:endParaRPr lang="en-US" altLang="ko-KR" dirty="0"/>
          </a:p>
          <a:p>
            <a:pPr lvl="1"/>
            <a:r>
              <a:rPr lang="ko-KR" altLang="en-US" dirty="0"/>
              <a:t>만일 </a:t>
            </a:r>
            <a:r>
              <a:rPr lang="ko-KR" altLang="en-US" dirty="0" err="1"/>
              <a:t>배열크기가</a:t>
            </a:r>
            <a:r>
              <a:rPr lang="ko-KR" altLang="en-US" dirty="0"/>
              <a:t> 작으면</a:t>
            </a:r>
            <a:endParaRPr lang="en-US" altLang="ko-KR" dirty="0"/>
          </a:p>
          <a:p>
            <a:pPr lvl="2"/>
            <a:r>
              <a:rPr lang="ko-KR" altLang="en-US" dirty="0"/>
              <a:t>문자열 상수가 아닌 단순한 문자 배열이 되므로 문자열 출력 등에서 문제가 발생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문자열을 선언하는 편리한 다른 방법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3402725"/>
            <a:ext cx="6672262" cy="308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3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6" y="1161696"/>
            <a:ext cx="3360524" cy="5326652"/>
          </a:xfrm>
        </p:spPr>
        <p:txBody>
          <a:bodyPr/>
          <a:lstStyle/>
          <a:p>
            <a:r>
              <a:rPr lang="ko-KR" altLang="en-US" dirty="0"/>
              <a:t>문자 출력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형식제어문자 </a:t>
            </a:r>
            <a:r>
              <a:rPr lang="en-US" altLang="ko-KR" dirty="0"/>
              <a:t>%</a:t>
            </a:r>
            <a:r>
              <a:rPr lang="en-US" altLang="ko-KR" dirty="0" smtClean="0"/>
              <a:t>c</a:t>
            </a:r>
          </a:p>
          <a:p>
            <a:r>
              <a:rPr lang="ko-KR" altLang="en-US" dirty="0" smtClean="0"/>
              <a:t>문자열을 출력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형식제어문자 </a:t>
            </a:r>
            <a:r>
              <a:rPr lang="en-US" altLang="ko-KR" dirty="0"/>
              <a:t>%</a:t>
            </a:r>
            <a:r>
              <a:rPr lang="en-US" altLang="ko-KR" dirty="0" smtClean="0"/>
              <a:t>s</a:t>
            </a:r>
          </a:p>
          <a:p>
            <a:pPr lvl="2"/>
            <a:r>
              <a:rPr lang="ko-KR" altLang="en-US" dirty="0" err="1" smtClean="0"/>
              <a:t>배열이름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문자열의 첫 주소</a:t>
            </a:r>
            <a:endParaRPr lang="en-US" altLang="ko-KR" dirty="0" smtClean="0"/>
          </a:p>
          <a:p>
            <a:r>
              <a:rPr lang="ko-KR" altLang="en-US" dirty="0" smtClean="0"/>
              <a:t>함수 </a:t>
            </a:r>
            <a:r>
              <a:rPr lang="en-US" altLang="ko-KR" dirty="0"/>
              <a:t>puts</a:t>
            </a:r>
            <a:r>
              <a:rPr lang="en-US" altLang="ko-KR" dirty="0" smtClean="0"/>
              <a:t>()</a:t>
            </a:r>
            <a:r>
              <a:rPr lang="ko-KR" altLang="en-US" dirty="0" smtClean="0"/>
              <a:t>로 문자 출력</a:t>
            </a:r>
            <a:endParaRPr lang="en-US" altLang="ko-KR" dirty="0" smtClean="0"/>
          </a:p>
          <a:p>
            <a:pPr lvl="1"/>
            <a:r>
              <a:rPr lang="en-US" altLang="ko-KR" dirty="0"/>
              <a:t>puts(</a:t>
            </a:r>
            <a:r>
              <a:rPr lang="en-US" altLang="ko-KR" dirty="0" err="1"/>
              <a:t>csharp</a:t>
            </a:r>
            <a:r>
              <a:rPr lang="en-US" altLang="ko-KR" dirty="0"/>
              <a:t>)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문자와 문자열 출력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704" y="995093"/>
            <a:ext cx="5295900" cy="565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99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문자열을 처리하는 다른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문자열 </a:t>
            </a:r>
            <a:r>
              <a:rPr lang="ko-KR" altLang="en-US" dirty="0"/>
              <a:t>상수를 문자 포인터에 저장하는 </a:t>
            </a:r>
            <a:r>
              <a:rPr lang="ko-KR" altLang="en-US" dirty="0" smtClean="0"/>
              <a:t>방식</a:t>
            </a:r>
            <a:endParaRPr lang="en-US" altLang="ko-KR" dirty="0" smtClean="0"/>
          </a:p>
          <a:p>
            <a:pPr lvl="2"/>
            <a:r>
              <a:rPr lang="ko-KR" altLang="en-US" dirty="0"/>
              <a:t>문자열을 구성하는 문자 하나 하나의 수정은 </a:t>
            </a:r>
            <a:r>
              <a:rPr lang="ko-KR" altLang="en-US" dirty="0" smtClean="0"/>
              <a:t>불가능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문자열 출력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함수 </a:t>
            </a:r>
            <a:r>
              <a:rPr lang="en-US" altLang="ko-KR" dirty="0" err="1"/>
              <a:t>printf</a:t>
            </a:r>
            <a:r>
              <a:rPr lang="en-US" altLang="ko-KR" dirty="0"/>
              <a:t>()</a:t>
            </a:r>
            <a:r>
              <a:rPr lang="ko-KR" altLang="en-US" dirty="0"/>
              <a:t>에서 포인터 변수와 형식제어문자 </a:t>
            </a:r>
            <a:r>
              <a:rPr lang="en-US" altLang="ko-KR" dirty="0"/>
              <a:t>%s</a:t>
            </a:r>
            <a:r>
              <a:rPr lang="ko-KR" altLang="en-US" dirty="0"/>
              <a:t>로 간단히 </a:t>
            </a:r>
            <a:r>
              <a:rPr lang="ko-KR" altLang="en-US" dirty="0" smtClean="0"/>
              <a:t>처리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구성하는 문자 참조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3048000"/>
            <a:ext cx="640080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0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6" y="1161696"/>
            <a:ext cx="3836774" cy="5326652"/>
          </a:xfrm>
        </p:spPr>
        <p:txBody>
          <a:bodyPr/>
          <a:lstStyle/>
          <a:p>
            <a:r>
              <a:rPr lang="ko-KR" altLang="ko-KR" dirty="0"/>
              <a:t>변수</a:t>
            </a:r>
            <a:r>
              <a:rPr lang="en-US" altLang="ko-KR" dirty="0"/>
              <a:t> java</a:t>
            </a:r>
          </a:p>
          <a:p>
            <a:pPr lvl="1"/>
            <a:r>
              <a:rPr lang="ko-KR" altLang="ko-KR" dirty="0"/>
              <a:t>문자열 상수를 저장하는 문자 포인터</a:t>
            </a:r>
            <a:endParaRPr lang="en-US" altLang="ko-KR" dirty="0"/>
          </a:p>
          <a:p>
            <a:pPr lvl="1"/>
            <a:r>
              <a:rPr lang="ko-KR" altLang="en-US" dirty="0"/>
              <a:t>계속 </a:t>
            </a:r>
            <a:r>
              <a:rPr lang="en-US" altLang="ko-KR" dirty="0"/>
              <a:t>java</a:t>
            </a:r>
            <a:r>
              <a:rPr lang="ko-KR" altLang="en-US" dirty="0"/>
              <a:t>를 사용해 문자를 참조</a:t>
            </a:r>
            <a:endParaRPr lang="en-US" altLang="ko-KR" dirty="0"/>
          </a:p>
          <a:p>
            <a:pPr lvl="1"/>
            <a:r>
              <a:rPr lang="ko-KR" altLang="ko-KR" dirty="0" smtClean="0"/>
              <a:t>사용 </a:t>
            </a:r>
            <a:r>
              <a:rPr lang="ko-KR" altLang="ko-KR" dirty="0"/>
              <a:t>상 주의가 필요</a:t>
            </a:r>
            <a:endParaRPr lang="en-US" altLang="ko-KR" dirty="0"/>
          </a:p>
          <a:p>
            <a:pPr lvl="2"/>
            <a:r>
              <a:rPr lang="ko-KR" altLang="ko-KR" dirty="0"/>
              <a:t>변수</a:t>
            </a:r>
            <a:r>
              <a:rPr lang="en-US" altLang="ko-KR" dirty="0"/>
              <a:t> java</a:t>
            </a:r>
            <a:r>
              <a:rPr lang="ko-KR" altLang="ko-KR" dirty="0"/>
              <a:t>가 가리키는 문자열은 상수이므로 수정</a:t>
            </a:r>
            <a:r>
              <a:rPr lang="en-US" altLang="ko-KR" dirty="0"/>
              <a:t> </a:t>
            </a:r>
            <a:r>
              <a:rPr lang="ko-KR" altLang="en-US" dirty="0"/>
              <a:t>불가능 </a:t>
            </a:r>
            <a:endParaRPr lang="en-US" altLang="ko-KR" dirty="0" smtClean="0"/>
          </a:p>
          <a:p>
            <a:pPr lvl="0"/>
            <a:r>
              <a:rPr lang="ko-KR" altLang="ko-KR" dirty="0" err="1" smtClean="0"/>
              <a:t>반복문을</a:t>
            </a:r>
            <a:r>
              <a:rPr lang="ko-KR" altLang="ko-KR" dirty="0" smtClean="0"/>
              <a:t> 이용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문자가 </a:t>
            </a:r>
            <a:r>
              <a:rPr lang="en-US" altLang="ko-KR" dirty="0"/>
              <a:t>‘\0’</a:t>
            </a:r>
            <a:r>
              <a:rPr lang="ko-KR" altLang="ko-KR" dirty="0"/>
              <a:t>이 아니면 </a:t>
            </a:r>
            <a:r>
              <a:rPr lang="ko-KR" altLang="ko-KR" dirty="0" smtClean="0"/>
              <a:t>문자를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ko-KR" dirty="0" smtClean="0"/>
              <a:t>출력하도록 </a:t>
            </a:r>
            <a:r>
              <a:rPr lang="ko-KR" altLang="ko-KR" dirty="0"/>
              <a:t>하는 </a:t>
            </a:r>
            <a:r>
              <a:rPr lang="ko-KR" altLang="ko-KR" dirty="0" smtClean="0"/>
              <a:t>방식</a:t>
            </a:r>
            <a:endParaRPr lang="en-US" altLang="ko-KR" dirty="0" smtClean="0"/>
          </a:p>
          <a:p>
            <a:pPr lvl="2"/>
            <a:r>
              <a:rPr lang="ko-KR" altLang="ko-KR" dirty="0" smtClean="0"/>
              <a:t>출력할 </a:t>
            </a:r>
            <a:r>
              <a:rPr lang="ko-KR" altLang="ko-KR" dirty="0"/>
              <a:t>문자열의 끝을 </a:t>
            </a:r>
            <a:r>
              <a:rPr lang="en-US" altLang="ko-KR" dirty="0"/>
              <a:t>‘\0’ </a:t>
            </a:r>
            <a:r>
              <a:rPr lang="ko-KR" altLang="ko-KR" dirty="0"/>
              <a:t>문자로 검사하면 </a:t>
            </a:r>
            <a:r>
              <a:rPr lang="ko-KR" altLang="ko-KR" dirty="0" smtClean="0"/>
              <a:t>편리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/>
              <a:t>문자 포인터로 문자열 저장과 출력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624" y="5257800"/>
            <a:ext cx="5586277" cy="14459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053" y="1009295"/>
            <a:ext cx="4604744" cy="34198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053" y="4373312"/>
            <a:ext cx="4683632" cy="88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3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30892</TotalTime>
  <Words>2081</Words>
  <Application>Microsoft Office PowerPoint</Application>
  <PresentationFormat>화면 슬라이드 쇼(4:3)</PresentationFormat>
  <Paragraphs>357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39</vt:i4>
      </vt:variant>
    </vt:vector>
  </HeadingPairs>
  <TitlesOfParts>
    <vt:vector size="51" baseType="lpstr">
      <vt:lpstr>DIN</vt:lpstr>
      <vt:lpstr>YDVYGOStd115</vt:lpstr>
      <vt:lpstr>YDVYGOStd135</vt:lpstr>
      <vt:lpstr>나눔고딕</vt:lpstr>
      <vt:lpstr>나눔고딕 ExtraBold</vt:lpstr>
      <vt:lpstr>나눔스퀘어 ExtraBold</vt:lpstr>
      <vt:lpstr>맑은 고딕</vt:lpstr>
      <vt:lpstr>Arial</vt:lpstr>
      <vt:lpstr>Tahoma</vt:lpstr>
      <vt:lpstr>Wingdings 2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문자와 문자열의 개념</vt:lpstr>
      <vt:lpstr>문자와 문자열의 선언</vt:lpstr>
      <vt:lpstr>문자열을 선언하는 편리한 다른 방법</vt:lpstr>
      <vt:lpstr>문자와 문자열 출력</vt:lpstr>
      <vt:lpstr>문자열 구성하는 문자 참조</vt:lpstr>
      <vt:lpstr>문자 포인터로 문자열 저장과 출력</vt:lpstr>
      <vt:lpstr>‘\0’ 문자에 의한 문자열 분리</vt:lpstr>
      <vt:lpstr>문자열 중간에 '\0'을 삽입해 문자열 분리</vt:lpstr>
      <vt:lpstr>다양한 문자 입출력</vt:lpstr>
      <vt:lpstr>버퍼를 사용하지 않고 문자를 입력하는 함수 _getche()</vt:lpstr>
      <vt:lpstr>입력한 문자가 화면에 보이지 않는 함수 _getch() </vt:lpstr>
      <vt:lpstr>함수 getchar(), _getche(), _getch()의 차이</vt:lpstr>
      <vt:lpstr>문자열의 입출력</vt:lpstr>
      <vt:lpstr>함수 gets()</vt:lpstr>
      <vt:lpstr>함수 gets()와 puts()</vt:lpstr>
      <vt:lpstr>gets(), puts()</vt:lpstr>
      <vt:lpstr>Lab 한 행을 표준입력으로 받아  문자 하나 하나를 그대로 출력</vt:lpstr>
      <vt:lpstr>다양한 문자열 라이브러리 함수</vt:lpstr>
      <vt:lpstr>함수 strcmp()와 strncmp()</vt:lpstr>
      <vt:lpstr>memcpy(), strcmp() </vt:lpstr>
      <vt:lpstr>함수 strcpy()</vt:lpstr>
      <vt:lpstr>함수 strcat()</vt:lpstr>
      <vt:lpstr>                                            strcpy()와 strcat()활용</vt:lpstr>
      <vt:lpstr>문자열 분리 함수 strtok()</vt:lpstr>
      <vt:lpstr>함수 strtok()의 사용방법</vt:lpstr>
      <vt:lpstr>문자열의 길이와 위치 검색</vt:lpstr>
      <vt:lpstr>Lab 문자열을 역순으로 저장하는 함수 reverse() 구현</vt:lpstr>
      <vt:lpstr>문자 포인터 배열</vt:lpstr>
      <vt:lpstr>문자의 이차원 배열을 이용하는 방법</vt:lpstr>
      <vt:lpstr>여러 개의 문자열을 선언과 동시에 저장하고 처리하는 방법</vt:lpstr>
      <vt:lpstr>명령행 인자</vt:lpstr>
      <vt:lpstr>비주얼 스튜디오에서 명령행 인자를 설정</vt:lpstr>
      <vt:lpstr>명령행 인자 출력</vt:lpstr>
      <vt:lpstr>명령행 인자 실행과 명령행 인자 전달</vt:lpstr>
      <vt:lpstr>LAB 여러 문자열 처리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강환수</cp:lastModifiedBy>
  <cp:revision>793</cp:revision>
  <dcterms:created xsi:type="dcterms:W3CDTF">2013-05-23T04:26:30Z</dcterms:created>
  <dcterms:modified xsi:type="dcterms:W3CDTF">2021-08-24T04:33:06Z</dcterms:modified>
</cp:coreProperties>
</file>